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441" r:id="rId2"/>
    <p:sldId id="442" r:id="rId3"/>
    <p:sldId id="428" r:id="rId4"/>
    <p:sldId id="429" r:id="rId5"/>
    <p:sldId id="430" r:id="rId6"/>
    <p:sldId id="431" r:id="rId7"/>
    <p:sldId id="432" r:id="rId8"/>
    <p:sldId id="433" r:id="rId9"/>
    <p:sldId id="434" r:id="rId10"/>
    <p:sldId id="436" r:id="rId11"/>
    <p:sldId id="43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72C4"/>
    <a:srgbClr val="31859C"/>
    <a:srgbClr val="948A54"/>
    <a:srgbClr val="9FCBB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96" autoAdjust="0"/>
    <p:restoredTop sz="91334" autoAdjust="0"/>
  </p:normalViewPr>
  <p:slideViewPr>
    <p:cSldViewPr snapToGrid="0">
      <p:cViewPr>
        <p:scale>
          <a:sx n="75" d="100"/>
          <a:sy n="75" d="100"/>
        </p:scale>
        <p:origin x="-2664" y="-762"/>
      </p:cViewPr>
      <p:guideLst>
        <p:guide orient="horz" pos="2160"/>
        <p:guide pos="2856"/>
      </p:guideLst>
    </p:cSldViewPr>
  </p:slideViewPr>
  <p:notesTextViewPr>
    <p:cViewPr>
      <p:scale>
        <a:sx n="75" d="100"/>
        <a:sy n="75" d="100"/>
      </p:scale>
      <p:origin x="0" y="0"/>
    </p:cViewPr>
  </p:notesTextViewPr>
  <p:notesViewPr>
    <p:cSldViewPr snapToGrid="0">
      <p:cViewPr varScale="1">
        <p:scale>
          <a:sx n="58" d="100"/>
          <a:sy n="58" d="100"/>
        </p:scale>
        <p:origin x="2610" y="7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07383A-BFF6-48E7-92FB-B94B845A349B}" type="datetimeFigureOut">
              <a:rPr lang="fr-FR" smtClean="0"/>
              <a:pPr/>
              <a:t>16/10/2014</a:t>
            </a:fld>
            <a:endParaRPr lang="fr-F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9DE3A9-D91D-4EF0-ABFB-771CACF6E234}" type="slidenum">
              <a:rPr lang="fr-FR" smtClean="0"/>
              <a:pPr/>
              <a:t>‹#›</a:t>
            </a:fld>
            <a:endParaRPr lang="fr-FR"/>
          </a:p>
        </p:txBody>
      </p:sp>
    </p:spTree>
    <p:extLst>
      <p:ext uri="{BB962C8B-B14F-4D97-AF65-F5344CB8AC3E}">
        <p14:creationId xmlns="" xmlns:p14="http://schemas.microsoft.com/office/powerpoint/2010/main" val="2532572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61" tIns="46582" rIns="93161" bIns="46582" anchor="b"/>
          <a:lstStyle/>
          <a:p>
            <a:pPr algn="r" defTabSz="930275" eaLnBrk="0" hangingPunct="0"/>
            <a:fld id="{500C9286-5032-417A-8239-F023AA3A5E4A}" type="slidenum">
              <a:rPr lang="en-US" sz="1000" b="1"/>
              <a:pPr algn="r" defTabSz="930275" eaLnBrk="0" hangingPunct="0"/>
              <a:t>1</a:t>
            </a:fld>
            <a:endParaRPr lang="en-US" sz="1000" b="1"/>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HelveticaNeue Condensed"/>
              <a:ea typeface="ＭＳ Ｐゴシック"/>
              <a:cs typeface="ＭＳ Ｐゴシック"/>
            </a:endParaRPr>
          </a:p>
        </p:txBody>
      </p:sp>
    </p:spTree>
    <p:extLst>
      <p:ext uri="{BB962C8B-B14F-4D97-AF65-F5344CB8AC3E}">
        <p14:creationId xmlns="" xmlns:p14="http://schemas.microsoft.com/office/powerpoint/2010/main" val="3343914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28529644-27C0-4655-9503-40E917BF2C41}" type="slidenum">
              <a:rPr/>
              <a:pPr/>
              <a:t>2</a:t>
            </a:fld>
            <a:endParaRPr lang="de-DE" dirty="0"/>
          </a:p>
        </p:txBody>
      </p:sp>
      <p:sp>
        <p:nvSpPr>
          <p:cNvPr id="97283" name="Rectangle 7"/>
          <p:cNvSpPr txBox="1">
            <a:spLocks noGrp="1" noChangeArrowheads="1"/>
          </p:cNvSpPr>
          <p:nvPr/>
        </p:nvSpPr>
        <p:spPr bwMode="auto">
          <a:xfrm>
            <a:off x="5634594" y="6467696"/>
            <a:ext cx="4304744" cy="337918"/>
          </a:xfrm>
          <a:prstGeom prst="rect">
            <a:avLst/>
          </a:prstGeom>
          <a:noFill/>
          <a:ln w="9525">
            <a:noFill/>
            <a:miter lim="800000"/>
            <a:headEnd/>
            <a:tailEnd/>
          </a:ln>
        </p:spPr>
        <p:txBody>
          <a:bodyPr lIns="98361" tIns="49185" rIns="98361" bIns="49185" anchor="b"/>
          <a:lstStyle/>
          <a:p>
            <a:pPr algn="r" defTabSz="983089"/>
            <a:fld id="{0C7B8A1B-A169-42ED-96E3-CF5B68CF2C7A}" type="slidenum">
              <a:rPr lang="en-GB" sz="1300"/>
              <a:pPr algn="r" defTabSz="983089"/>
              <a:t>2</a:t>
            </a:fld>
            <a:endParaRPr lang="en-GB" sz="1300" dirty="0"/>
          </a:p>
        </p:txBody>
      </p:sp>
      <p:sp>
        <p:nvSpPr>
          <p:cNvPr id="97284" name="Rectangle 2"/>
          <p:cNvSpPr>
            <a:spLocks noGrp="1" noRot="1" noChangeAspect="1" noChangeArrowheads="1" noTextEdit="1"/>
          </p:cNvSpPr>
          <p:nvPr>
            <p:ph type="sldImg"/>
          </p:nvPr>
        </p:nvSpPr>
        <p:spPr>
          <a:xfrm>
            <a:off x="3267075" y="509588"/>
            <a:ext cx="3406775" cy="2554287"/>
          </a:xfrm>
          <a:ln/>
        </p:spPr>
      </p:sp>
      <p:sp>
        <p:nvSpPr>
          <p:cNvPr id="97285" name="Rectangle 3"/>
          <p:cNvSpPr>
            <a:spLocks noGrp="1" noChangeArrowheads="1"/>
          </p:cNvSpPr>
          <p:nvPr>
            <p:ph type="body" idx="1"/>
          </p:nvPr>
        </p:nvSpPr>
        <p:spPr>
          <a:xfrm>
            <a:off x="1325246" y="3232666"/>
            <a:ext cx="7288848" cy="3062526"/>
          </a:xfrm>
          <a:noFill/>
          <a:ln/>
        </p:spPr>
        <p:txBody>
          <a:bodyPr lIns="98361" tIns="49185" rIns="98361" bIns="49185"/>
          <a:lstStyle/>
          <a:p>
            <a:pPr eaLnBrk="1" hangingPunct="1"/>
            <a:endParaRPr lang="de-DE" noProof="1" smtClean="0">
              <a:cs typeface="Arial" pitchFamily="34" charset="0"/>
            </a:endParaRPr>
          </a:p>
        </p:txBody>
      </p:sp>
    </p:spTree>
    <p:extLst>
      <p:ext uri="{BB962C8B-B14F-4D97-AF65-F5344CB8AC3E}">
        <p14:creationId xmlns="" xmlns:p14="http://schemas.microsoft.com/office/powerpoint/2010/main" val="2256641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diagram, We can see 4 components,</a:t>
            </a:r>
            <a:r>
              <a:rPr lang="en-US" baseline="0" dirty="0" smtClean="0"/>
              <a:t> </a:t>
            </a:r>
            <a:r>
              <a:rPr lang="en-US" dirty="0" smtClean="0"/>
              <a:t>On </a:t>
            </a:r>
            <a:r>
              <a:rPr lang="en-US" baseline="0" dirty="0" smtClean="0"/>
              <a:t>top, </a:t>
            </a:r>
            <a:r>
              <a:rPr lang="en-US" dirty="0" smtClean="0"/>
              <a:t>IXIA </a:t>
            </a:r>
            <a:r>
              <a:rPr lang="en-US" dirty="0" err="1" smtClean="0"/>
              <a:t>BreakingPoint</a:t>
            </a:r>
            <a:r>
              <a:rPr lang="en-US" dirty="0" smtClean="0"/>
              <a:t> firestorm is the testing tool simulating</a:t>
            </a:r>
            <a:r>
              <a:rPr lang="en-US" baseline="0" dirty="0" smtClean="0"/>
              <a:t> Client &amp; Server side network and generating crafted traffic thru 2 cables connected to </a:t>
            </a:r>
            <a:r>
              <a:rPr lang="en-US" baseline="0" dirty="0" err="1" smtClean="0"/>
              <a:t>Fortigate</a:t>
            </a:r>
            <a:r>
              <a:rPr lang="en-US" baseline="0" dirty="0" smtClean="0"/>
              <a:t> 1500D.</a:t>
            </a:r>
          </a:p>
          <a:p>
            <a:r>
              <a:rPr lang="en-US" baseline="0" dirty="0" smtClean="0"/>
              <a:t>And the </a:t>
            </a:r>
            <a:r>
              <a:rPr lang="en-US" baseline="0" dirty="0" err="1" smtClean="0"/>
              <a:t>fortigate</a:t>
            </a:r>
            <a:r>
              <a:rPr lang="en-US" baseline="0" dirty="0" smtClean="0"/>
              <a:t> has the link to </a:t>
            </a:r>
            <a:r>
              <a:rPr lang="en-US" baseline="0" dirty="0" err="1" smtClean="0"/>
              <a:t>fortisandbox</a:t>
            </a:r>
            <a:r>
              <a:rPr lang="en-US" baseline="0" dirty="0" smtClean="0"/>
              <a:t> for them to (co-)work together, and the </a:t>
            </a:r>
            <a:r>
              <a:rPr lang="en-US" baseline="0" dirty="0" err="1" smtClean="0"/>
              <a:t>fortisandbox</a:t>
            </a:r>
            <a:r>
              <a:rPr lang="en-US" baseline="0" dirty="0" smtClean="0"/>
              <a:t> also talks to </a:t>
            </a:r>
            <a:r>
              <a:rPr lang="en-US" baseline="0" dirty="0" err="1" smtClean="0"/>
              <a:t>fortiguard</a:t>
            </a:r>
            <a:r>
              <a:rPr lang="en-US" baseline="0" dirty="0" smtClean="0"/>
              <a:t> services through the internet cloud. </a:t>
            </a:r>
          </a:p>
          <a:p>
            <a:r>
              <a:rPr lang="en-US" baseline="0" dirty="0" smtClean="0"/>
              <a:t>So this is how the demo lab looks like.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(Okay~! Let’s take a look at the lifecycle of the attack</a:t>
            </a:r>
            <a:r>
              <a:rPr lang="en-US" baseline="0" dirty="0" smtClean="0"/>
              <a:t> to understand the 3 demo test components.)</a:t>
            </a:r>
          </a:p>
          <a:p>
            <a:endParaRPr lang="en-US" baseline="0" dirty="0" smtClean="0"/>
          </a:p>
        </p:txBody>
      </p:sp>
      <p:sp>
        <p:nvSpPr>
          <p:cNvPr id="4" name="Slide Number Placeholder 3"/>
          <p:cNvSpPr>
            <a:spLocks noGrp="1"/>
          </p:cNvSpPr>
          <p:nvPr>
            <p:ph type="sldNum" sz="quarter" idx="10"/>
          </p:nvPr>
        </p:nvSpPr>
        <p:spPr/>
        <p:txBody>
          <a:bodyPr/>
          <a:lstStyle/>
          <a:p>
            <a:fld id="{58BFD4F0-DBD0-4D7F-9BF4-6A9825F41383}" type="slidenum">
              <a:rPr lang="en-US" smtClean="0"/>
              <a:pPr/>
              <a:t>3</a:t>
            </a:fld>
            <a:endParaRPr lang="en-US"/>
          </a:p>
        </p:txBody>
      </p:sp>
    </p:spTree>
    <p:extLst>
      <p:ext uri="{BB962C8B-B14F-4D97-AF65-F5344CB8AC3E}">
        <p14:creationId xmlns="" xmlns:p14="http://schemas.microsoft.com/office/powerpoint/2010/main" val="1627425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(Let’s take a look at the lifecycle of the attack</a:t>
            </a:r>
            <a:r>
              <a:rPr lang="en-US" baseline="0" dirty="0" smtClean="0"/>
              <a:t> to understand the 3 demo test components.)</a:t>
            </a:r>
          </a:p>
          <a:p>
            <a:r>
              <a:rPr lang="en-US" baseline="0" dirty="0" smtClean="0"/>
              <a:t>APT attack is not a single attack, it is a combination &amp; series of attack using multiple methods.</a:t>
            </a:r>
          </a:p>
          <a:p>
            <a:endParaRPr lang="en-US" baseline="0" dirty="0" smtClean="0"/>
          </a:p>
          <a:p>
            <a:r>
              <a:rPr lang="en-US" baseline="0" dirty="0" smtClean="0"/>
              <a:t>1. The First phase is Initial Infection – </a:t>
            </a:r>
          </a:p>
          <a:p>
            <a:r>
              <a:rPr lang="en-US" baseline="0" dirty="0" smtClean="0"/>
              <a:t>There are so many ways victims to be infected. Even it could be either known or unknown methods. (click for “It could be from USB ~~)</a:t>
            </a:r>
          </a:p>
          <a:p>
            <a:r>
              <a:rPr lang="en-US" baseline="0" dirty="0" smtClean="0"/>
              <a:t>Majority of the infection is known to be Malicious Server Accesses. </a:t>
            </a:r>
            <a:r>
              <a:rPr lang="en-US" baseline="0" dirty="0" err="1" smtClean="0"/>
              <a:t>Embeded</a:t>
            </a:r>
            <a:r>
              <a:rPr lang="en-US" baseline="0" dirty="0" smtClean="0"/>
              <a:t> URL in email, </a:t>
            </a:r>
            <a:r>
              <a:rPr lang="en-US" baseline="0" dirty="0" err="1" smtClean="0"/>
              <a:t>sns</a:t>
            </a:r>
            <a:r>
              <a:rPr lang="en-US" baseline="0" dirty="0" smtClean="0"/>
              <a:t>, messenger, blog, </a:t>
            </a:r>
            <a:r>
              <a:rPr lang="en-US" baseline="0" dirty="0" err="1" smtClean="0"/>
              <a:t>webshare</a:t>
            </a:r>
            <a:r>
              <a:rPr lang="en-US" baseline="0" dirty="0" smtClean="0"/>
              <a:t> servers</a:t>
            </a:r>
          </a:p>
          <a:p>
            <a:r>
              <a:rPr lang="en-US" baseline="0" dirty="0" smtClean="0"/>
              <a:t>(we will simulate this one here As the first component of the series of attack)</a:t>
            </a:r>
          </a:p>
          <a:p>
            <a:r>
              <a:rPr lang="en-US" baseline="0" dirty="0" smtClean="0"/>
              <a:t>2. And then, Secondly Infected PC which is Zombie will callback to </a:t>
            </a:r>
            <a:r>
              <a:rPr lang="en-US" baseline="0" dirty="0" err="1" smtClean="0"/>
              <a:t>Botnet</a:t>
            </a:r>
            <a:r>
              <a:rPr lang="en-US" baseline="0" dirty="0" smtClean="0"/>
              <a:t> C&amp;C, Now Attacker has full controls over those pc (we will simulate this one as a second component)</a:t>
            </a:r>
          </a:p>
          <a:p>
            <a:r>
              <a:rPr lang="en-US" baseline="0" dirty="0" smtClean="0"/>
              <a:t>3. Finally Attacker will do whatever they want, can be either destroy, theft. The attacker chose the victim from those who were infected, and deliver further malwares could be KNOWN, Polymorphic, disguised, &amp; even UNKN one (we are going to simulate this in </a:t>
            </a:r>
            <a:r>
              <a:rPr lang="en-US" baseline="0" dirty="0" err="1" smtClean="0"/>
              <a:t>conjucntion</a:t>
            </a:r>
            <a:r>
              <a:rPr lang="en-US" baseline="0" dirty="0" smtClean="0"/>
              <a:t> with </a:t>
            </a:r>
            <a:r>
              <a:rPr lang="en-US" baseline="0" dirty="0" err="1" smtClean="0"/>
              <a:t>fortisandbox</a:t>
            </a:r>
            <a:r>
              <a:rPr lang="en-US" baseline="0" dirty="0" smtClean="0"/>
              <a:t> combination)</a:t>
            </a:r>
          </a:p>
          <a:p>
            <a:endParaRPr lang="en-US" baseline="0" dirty="0" smtClean="0"/>
          </a:p>
          <a:p>
            <a:r>
              <a:rPr lang="en-US" baseline="0" dirty="0" smtClean="0"/>
              <a:t>So Now we understand 3 stages of Attack lifecycle in the demo.</a:t>
            </a:r>
          </a:p>
          <a:p>
            <a:r>
              <a:rPr lang="en-US" baseline="0" dirty="0" smtClean="0"/>
              <a:t>The demo is targeting to simulate how </a:t>
            </a:r>
            <a:r>
              <a:rPr lang="en-US" baseline="0" dirty="0" err="1" smtClean="0"/>
              <a:t>fortinet</a:t>
            </a:r>
            <a:r>
              <a:rPr lang="en-US" baseline="0" dirty="0" smtClean="0"/>
              <a:t> security solutions are mitigating detecting remediating against APT attacks.</a:t>
            </a:r>
          </a:p>
          <a:p>
            <a:endParaRPr lang="en-US" dirty="0"/>
          </a:p>
        </p:txBody>
      </p:sp>
      <p:sp>
        <p:nvSpPr>
          <p:cNvPr id="4" name="Slide Number Placeholder 3"/>
          <p:cNvSpPr>
            <a:spLocks noGrp="1"/>
          </p:cNvSpPr>
          <p:nvPr>
            <p:ph type="sldNum" sz="quarter" idx="10"/>
          </p:nvPr>
        </p:nvSpPr>
        <p:spPr/>
        <p:txBody>
          <a:bodyPr/>
          <a:lstStyle/>
          <a:p>
            <a:fld id="{58BFD4F0-DBD0-4D7F-9BF4-6A9825F41383}" type="slidenum">
              <a:rPr lang="en-US" smtClean="0"/>
              <a:pPr/>
              <a:t>4</a:t>
            </a:fld>
            <a:endParaRPr lang="en-US"/>
          </a:p>
        </p:txBody>
      </p:sp>
    </p:spTree>
    <p:extLst>
      <p:ext uri="{BB962C8B-B14F-4D97-AF65-F5344CB8AC3E}">
        <p14:creationId xmlns="" xmlns:p14="http://schemas.microsoft.com/office/powerpoint/2010/main" val="4042229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dirty="0" smtClean="0"/>
              <a:t>OK, we are ready to begin with the live demo!!</a:t>
            </a:r>
          </a:p>
          <a:p>
            <a:pPr>
              <a:buNone/>
            </a:pPr>
            <a:endParaRPr lang="en-US" sz="1200" dirty="0" smtClean="0"/>
          </a:p>
          <a:p>
            <a:pPr>
              <a:buNone/>
            </a:pPr>
            <a:endParaRPr lang="en-US" sz="1200" dirty="0" smtClean="0"/>
          </a:p>
          <a:p>
            <a:pPr>
              <a:buNone/>
            </a:pPr>
            <a:r>
              <a:rPr lang="en-US" sz="1200" dirty="0" smtClean="0"/>
              <a:t>Demo Start!!</a:t>
            </a:r>
          </a:p>
          <a:p>
            <a:pPr>
              <a:buNone/>
            </a:pPr>
            <a:endParaRPr lang="en-US" sz="1200" dirty="0" smtClean="0"/>
          </a:p>
          <a:p>
            <a:pPr>
              <a:buNone/>
            </a:pPr>
            <a:endParaRPr lang="en-US" sz="1200" dirty="0" smtClean="0"/>
          </a:p>
          <a:p>
            <a:pPr>
              <a:buNone/>
            </a:pPr>
            <a:r>
              <a:rPr lang="en-US" sz="1200" dirty="0" smtClean="0"/>
              <a:t>Let me launch Breaking point</a:t>
            </a:r>
            <a:r>
              <a:rPr lang="en-US" sz="1200" baseline="0" dirty="0" smtClean="0"/>
              <a:t> firestorm tester GUI, &amp; run the test! (bring BP </a:t>
            </a:r>
            <a:r>
              <a:rPr lang="en-US" sz="1200" baseline="0" dirty="0" err="1" smtClean="0"/>
              <a:t>gui</a:t>
            </a:r>
            <a:r>
              <a:rPr lang="en-US" sz="1200" baseline="0" dirty="0" smtClean="0"/>
              <a:t> &amp; shot!)</a:t>
            </a:r>
          </a:p>
          <a:p>
            <a:pPr>
              <a:buNone/>
            </a:pPr>
            <a:r>
              <a:rPr lang="en-US" sz="1200" baseline="0" dirty="0" smtClean="0"/>
              <a:t>Now we see tester sending traffic to </a:t>
            </a:r>
            <a:r>
              <a:rPr lang="en-US" sz="1200" baseline="0" dirty="0" err="1" smtClean="0"/>
              <a:t>fortigate</a:t>
            </a:r>
            <a:r>
              <a:rPr lang="en-US" sz="1200" baseline="0" dirty="0" smtClean="0"/>
              <a:t>, (move down BP </a:t>
            </a:r>
            <a:r>
              <a:rPr lang="en-US" sz="1200" baseline="0" dirty="0" err="1" smtClean="0"/>
              <a:t>gui</a:t>
            </a:r>
            <a:r>
              <a:rPr lang="en-US" sz="1200" baseline="0" dirty="0" smtClean="0"/>
              <a:t> &amp; return to this slide)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(Click for Next slide!)</a:t>
            </a:r>
            <a:endParaRPr lang="en-US" sz="1200" dirty="0" smtClean="0"/>
          </a:p>
          <a:p>
            <a:pPr>
              <a:buNone/>
            </a:pPr>
            <a:r>
              <a:rPr lang="en-US" sz="1200" baseline="0" dirty="0" smtClean="0"/>
              <a:t>It is time to move onto the </a:t>
            </a:r>
            <a:r>
              <a:rPr lang="en-US" sz="1200" baseline="0" dirty="0" err="1" smtClean="0"/>
              <a:t>fortigate</a:t>
            </a:r>
            <a:r>
              <a:rPr lang="en-US" sz="1200" baseline="0" dirty="0" smtClean="0"/>
              <a:t> GUI!</a:t>
            </a:r>
          </a:p>
          <a:p>
            <a:endParaRPr lang="en-US" dirty="0"/>
          </a:p>
        </p:txBody>
      </p:sp>
      <p:sp>
        <p:nvSpPr>
          <p:cNvPr id="4" name="Slide Number Placeholder 3"/>
          <p:cNvSpPr>
            <a:spLocks noGrp="1"/>
          </p:cNvSpPr>
          <p:nvPr>
            <p:ph type="sldNum" sz="quarter" idx="10"/>
          </p:nvPr>
        </p:nvSpPr>
        <p:spPr/>
        <p:txBody>
          <a:bodyPr/>
          <a:lstStyle/>
          <a:p>
            <a:fld id="{58BFD4F0-DBD0-4D7F-9BF4-6A9825F41383}" type="slidenum">
              <a:rPr lang="en-US" smtClean="0"/>
              <a:pPr/>
              <a:t>5</a:t>
            </a:fld>
            <a:endParaRPr lang="en-US"/>
          </a:p>
        </p:txBody>
      </p:sp>
    </p:spTree>
    <p:extLst>
      <p:ext uri="{BB962C8B-B14F-4D97-AF65-F5344CB8AC3E}">
        <p14:creationId xmlns="" xmlns:p14="http://schemas.microsoft.com/office/powerpoint/2010/main" val="308876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buNone/>
            </a:pPr>
            <a:r>
              <a:rPr lang="en-US" sz="1600" dirty="0" smtClean="0"/>
              <a:t>BP – 10G – Application Tab</a:t>
            </a:r>
            <a:r>
              <a:rPr lang="en-US" sz="1600" baseline="0" dirty="0" smtClean="0"/>
              <a:t> – Summary Tab.  We can also introduce bad traffic inserting from 20secs.</a:t>
            </a:r>
          </a:p>
          <a:p>
            <a:pPr>
              <a:buNone/>
            </a:pPr>
            <a:r>
              <a:rPr lang="en-US" sz="1600" dirty="0" smtClean="0"/>
              <a:t>FGT</a:t>
            </a:r>
            <a:r>
              <a:rPr lang="en-US" sz="1600" baseline="0" dirty="0" smtClean="0"/>
              <a:t> – threat weight – </a:t>
            </a:r>
            <a:r>
              <a:rPr lang="en-US" sz="1600" baseline="0" dirty="0" err="1" smtClean="0"/>
              <a:t>Fortiview</a:t>
            </a:r>
            <a:r>
              <a:rPr lang="en-US" sz="1600" baseline="0" dirty="0" smtClean="0"/>
              <a:t>.(Available from 5.2 which is the latest version of </a:t>
            </a:r>
            <a:r>
              <a:rPr lang="en-US" sz="1600" baseline="0" dirty="0" err="1" smtClean="0"/>
              <a:t>fortiOS</a:t>
            </a:r>
            <a:r>
              <a:rPr lang="en-US" sz="1600" baseline="0" dirty="0" smtClean="0"/>
              <a:t>.)</a:t>
            </a:r>
            <a:endParaRPr lang="en-US" sz="1600" dirty="0" smtClean="0"/>
          </a:p>
          <a:p>
            <a:pPr>
              <a:buNone/>
            </a:pPr>
            <a:r>
              <a:rPr lang="en-US" sz="1600" dirty="0" smtClean="0"/>
              <a:t> (1)  There are so many types of logs generated by Security devices, such as event log, access log, security log, &amp; alarms.</a:t>
            </a:r>
          </a:p>
          <a:p>
            <a:pPr>
              <a:buNone/>
            </a:pPr>
            <a:r>
              <a:rPr lang="en-US" sz="1600" baseline="0" dirty="0" smtClean="0"/>
              <a:t>       Administrators are struggling to analyze them to figure out the actual attack events, sometimes they also must concern false positives as well.</a:t>
            </a:r>
          </a:p>
          <a:p>
            <a:pPr>
              <a:buNone/>
            </a:pPr>
            <a:r>
              <a:rPr lang="en-US" sz="1600" baseline="0" dirty="0" smtClean="0"/>
              <a:t>       </a:t>
            </a:r>
            <a:r>
              <a:rPr lang="en-US" sz="1600" dirty="0" smtClean="0"/>
              <a:t>How are we going to make this into knowledge instead of just a huge amount</a:t>
            </a:r>
            <a:r>
              <a:rPr lang="en-US" sz="1600" baseline="0" dirty="0" smtClean="0"/>
              <a:t> of </a:t>
            </a:r>
            <a:r>
              <a:rPr lang="en-US" sz="1600" dirty="0" smtClean="0"/>
              <a:t>Data? </a:t>
            </a:r>
          </a:p>
          <a:p>
            <a:pPr>
              <a:buNone/>
            </a:pPr>
            <a:r>
              <a:rPr lang="en-US" sz="1600" baseline="0" dirty="0" smtClean="0"/>
              <a:t>       </a:t>
            </a:r>
          </a:p>
          <a:p>
            <a:pPr>
              <a:buNone/>
            </a:pPr>
            <a:r>
              <a:rPr lang="en-US" sz="1600" baseline="0" dirty="0" smtClean="0"/>
              <a:t>       First of all, </a:t>
            </a:r>
            <a:r>
              <a:rPr lang="en-US" sz="1600" baseline="0" dirty="0" err="1" smtClean="0"/>
              <a:t>fortinet</a:t>
            </a:r>
            <a:r>
              <a:rPr lang="en-US" sz="1600" baseline="0" dirty="0" smtClean="0"/>
              <a:t> invented scoring system called “Threat Score”</a:t>
            </a:r>
          </a:p>
          <a:p>
            <a:pPr>
              <a:buNone/>
            </a:pPr>
            <a:r>
              <a:rPr lang="en-US" sz="1600" baseline="0" dirty="0" smtClean="0"/>
              <a:t>       </a:t>
            </a:r>
            <a:r>
              <a:rPr lang="en-US" sz="1600" dirty="0" smtClean="0"/>
              <a:t>Let’s take a look at the “Threat weight” GUI. This is the scoring</a:t>
            </a:r>
            <a:r>
              <a:rPr lang="en-US" sz="1600" baseline="0" dirty="0" smtClean="0"/>
              <a:t> system you can put visibility on log data, </a:t>
            </a:r>
          </a:p>
          <a:p>
            <a:pPr>
              <a:buNone/>
            </a:pPr>
            <a:r>
              <a:rPr lang="en-US" sz="1600" baseline="0" dirty="0" smtClean="0"/>
              <a:t>       </a:t>
            </a:r>
            <a:r>
              <a:rPr lang="en-US" sz="1600" dirty="0" smtClean="0"/>
              <a:t>Reset always go back to default, we are focusing on ATP,</a:t>
            </a:r>
            <a:r>
              <a:rPr lang="en-US" sz="1600" baseline="0" dirty="0" smtClean="0"/>
              <a:t> so I raise this option to be critical with higher score.</a:t>
            </a:r>
          </a:p>
          <a:p>
            <a:pPr>
              <a:buNone/>
            </a:pPr>
            <a:endParaRPr lang="en-US" sz="1600" dirty="0" smtClean="0"/>
          </a:p>
          <a:p>
            <a:pPr>
              <a:buNone/>
            </a:pPr>
            <a:r>
              <a:rPr lang="en-US" sz="1600" dirty="0" smtClean="0"/>
              <a:t> (2) now</a:t>
            </a:r>
            <a:r>
              <a:rPr lang="en-US" sz="1600" baseline="0" dirty="0" smtClean="0"/>
              <a:t> time to move on to </a:t>
            </a:r>
            <a:r>
              <a:rPr lang="en-US" sz="1600" dirty="0" err="1" smtClean="0"/>
              <a:t>Fortiview</a:t>
            </a:r>
            <a:r>
              <a:rPr lang="en-US" sz="1600" dirty="0" smtClean="0"/>
              <a:t> which implemented brand new </a:t>
            </a:r>
            <a:r>
              <a:rPr lang="en-US" sz="1600" dirty="0" err="1" smtClean="0"/>
              <a:t>fortiOS</a:t>
            </a:r>
            <a:r>
              <a:rPr lang="en-US" sz="1600" baseline="0" dirty="0" smtClean="0"/>
              <a:t> </a:t>
            </a:r>
            <a:r>
              <a:rPr lang="en-US" sz="1600" dirty="0" smtClean="0"/>
              <a:t>5.2.2 – Now </a:t>
            </a:r>
            <a:r>
              <a:rPr lang="en-US" sz="1600" dirty="0" err="1" smtClean="0"/>
              <a:t>Fortiview</a:t>
            </a:r>
            <a:r>
              <a:rPr lang="en-US" sz="1600" baseline="0" dirty="0" smtClean="0"/>
              <a:t> reflects the scores into it, this</a:t>
            </a:r>
            <a:r>
              <a:rPr lang="en-US" sz="1600" dirty="0" smtClean="0"/>
              <a:t> drilldown capable &amp; user</a:t>
            </a:r>
            <a:r>
              <a:rPr lang="en-US" sz="1600" baseline="0" dirty="0" smtClean="0"/>
              <a:t>-</a:t>
            </a:r>
            <a:r>
              <a:rPr lang="en-US" sz="1600" dirty="0" smtClean="0"/>
              <a:t>friendly tool, helps administrator easily identify</a:t>
            </a:r>
            <a:r>
              <a:rPr lang="en-US" sz="1600" baseline="0" dirty="0" smtClean="0"/>
              <a:t> </a:t>
            </a:r>
            <a:r>
              <a:rPr lang="en-US" sz="1600" dirty="0" smtClean="0"/>
              <a:t>the security events and understand</a:t>
            </a:r>
            <a:r>
              <a:rPr lang="en-US" sz="1600" baseline="0" dirty="0" smtClean="0"/>
              <a:t> </a:t>
            </a:r>
            <a:r>
              <a:rPr lang="en-US" sz="1600" dirty="0" smtClean="0"/>
              <a:t>what’s going on in the network.</a:t>
            </a:r>
          </a:p>
          <a:p>
            <a:endParaRPr lang="en-US" sz="1200" dirty="0" smtClean="0"/>
          </a:p>
          <a:p>
            <a:r>
              <a:rPr lang="en-US" sz="1200" dirty="0" smtClean="0"/>
              <a:t>Okay now we know what is threat score</a:t>
            </a:r>
            <a:r>
              <a:rPr lang="en-US" sz="1200" baseline="0" dirty="0" smtClean="0"/>
              <a:t> &amp; </a:t>
            </a:r>
            <a:r>
              <a:rPr lang="en-US" sz="1200" baseline="0" dirty="0" err="1" smtClean="0"/>
              <a:t>fortiview</a:t>
            </a:r>
            <a:r>
              <a:rPr lang="en-US" sz="1200" baseline="0" dirty="0" smtClean="0"/>
              <a:t>,</a:t>
            </a:r>
          </a:p>
          <a:p>
            <a:r>
              <a:rPr lang="en-US" sz="1200" baseline="0" dirty="0" smtClean="0"/>
              <a:t>Let’s look at this together!</a:t>
            </a:r>
          </a:p>
          <a:p>
            <a:endParaRPr lang="en-US" sz="1200" dirty="0" smtClean="0"/>
          </a:p>
          <a:p>
            <a:r>
              <a:rPr lang="en-US" sz="1200" dirty="0" smtClean="0"/>
              <a:t>Test #1 – Sources -&gt; Application -&gt; Destination -&gt; Web Sites [Categories] -&gt; Threat -&gt; All session</a:t>
            </a:r>
            <a:r>
              <a:rPr lang="en-US" sz="1200" baseline="0" dirty="0" smtClean="0"/>
              <a:t> (blocked!) </a:t>
            </a:r>
            <a:endParaRPr lang="en-US" sz="1200" dirty="0" smtClean="0"/>
          </a:p>
          <a:p>
            <a:endParaRPr lang="en-US" dirty="0" smtClean="0"/>
          </a:p>
          <a:p>
            <a:r>
              <a:rPr lang="en-US" dirty="0" smtClean="0"/>
              <a:t>Now we The first APT</a:t>
            </a:r>
            <a:r>
              <a:rPr lang="en-US" baseline="0" dirty="0" smtClean="0"/>
              <a:t> </a:t>
            </a:r>
            <a:r>
              <a:rPr lang="en-US" dirty="0" smtClean="0"/>
              <a:t>Mitigation</a:t>
            </a:r>
            <a:r>
              <a:rPr lang="en-US" baseline="0" dirty="0" smtClean="0"/>
              <a:t>  here with potential infection by blocking Malicious server access!</a:t>
            </a:r>
            <a:endParaRPr lang="en-US" dirty="0"/>
          </a:p>
        </p:txBody>
      </p:sp>
      <p:sp>
        <p:nvSpPr>
          <p:cNvPr id="4" name="Slide Number Placeholder 3"/>
          <p:cNvSpPr>
            <a:spLocks noGrp="1"/>
          </p:cNvSpPr>
          <p:nvPr>
            <p:ph type="sldNum" sz="quarter" idx="10"/>
          </p:nvPr>
        </p:nvSpPr>
        <p:spPr/>
        <p:txBody>
          <a:bodyPr/>
          <a:lstStyle/>
          <a:p>
            <a:fld id="{58BFD4F0-DBD0-4D7F-9BF4-6A9825F41383}" type="slidenum">
              <a:rPr lang="en-US" smtClean="0"/>
              <a:pPr/>
              <a:t>6</a:t>
            </a:fld>
            <a:endParaRPr lang="en-US"/>
          </a:p>
        </p:txBody>
      </p:sp>
    </p:spTree>
    <p:extLst>
      <p:ext uri="{BB962C8B-B14F-4D97-AF65-F5344CB8AC3E}">
        <p14:creationId xmlns="" xmlns:p14="http://schemas.microsoft.com/office/powerpoint/2010/main" val="670650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Test #2 – Sources -&gt; Application -&gt; Destination[flag] -&gt; Threat – Drill down session  using TCP 	     port 21810, 80, IRC,</a:t>
            </a:r>
            <a:r>
              <a:rPr lang="en-US" sz="1200" baseline="0" dirty="0" smtClean="0"/>
              <a:t> </a:t>
            </a:r>
            <a:r>
              <a:rPr lang="en-US" sz="1200" dirty="0" smtClean="0"/>
              <a:t>random</a:t>
            </a:r>
          </a:p>
          <a:p>
            <a:r>
              <a:rPr lang="en-US" sz="1200" dirty="0" smtClean="0"/>
              <a:t>To</a:t>
            </a:r>
            <a:r>
              <a:rPr lang="en-US" sz="1200" baseline="0" dirty="0" smtClean="0"/>
              <a:t> avoid political issues, we selected random countries outside of APAC region. (Africa - Nigeria, Zambia, Eritrea)</a:t>
            </a:r>
            <a:endParaRPr lang="en-US" sz="1200" dirty="0" smtClean="0"/>
          </a:p>
        </p:txBody>
      </p:sp>
      <p:sp>
        <p:nvSpPr>
          <p:cNvPr id="4" name="Slide Number Placeholder 3"/>
          <p:cNvSpPr>
            <a:spLocks noGrp="1"/>
          </p:cNvSpPr>
          <p:nvPr>
            <p:ph type="sldNum" sz="quarter" idx="10"/>
          </p:nvPr>
        </p:nvSpPr>
        <p:spPr/>
        <p:txBody>
          <a:bodyPr/>
          <a:lstStyle/>
          <a:p>
            <a:fld id="{58BFD4F0-DBD0-4D7F-9BF4-6A9825F41383}" type="slidenum">
              <a:rPr lang="en-US" smtClean="0"/>
              <a:pPr/>
              <a:t>7</a:t>
            </a:fld>
            <a:endParaRPr lang="en-US"/>
          </a:p>
        </p:txBody>
      </p:sp>
    </p:spTree>
    <p:extLst>
      <p:ext uri="{BB962C8B-B14F-4D97-AF65-F5344CB8AC3E}">
        <p14:creationId xmlns="" xmlns:p14="http://schemas.microsoft.com/office/powerpoint/2010/main" val="2821961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dirty="0" smtClean="0"/>
              <a:t>Test #3 – Sources -&gt; Destination -&gt; Threat &gt; Security log – </a:t>
            </a:r>
            <a:r>
              <a:rPr lang="en-US" sz="1200" b="0" dirty="0" err="1" smtClean="0"/>
              <a:t>AntiViurs</a:t>
            </a:r>
            <a:endParaRPr lang="en-US" sz="1200" b="0" dirty="0" smtClean="0"/>
          </a:p>
          <a:p>
            <a:r>
              <a:rPr lang="en-US" sz="1200" b="0" dirty="0" smtClean="0"/>
              <a:t>Point blocked &amp;</a:t>
            </a:r>
          </a:p>
          <a:p>
            <a:r>
              <a:rPr lang="en-US" sz="1200" b="0" dirty="0" smtClean="0"/>
              <a:t>2 analytics from BP provided, </a:t>
            </a:r>
          </a:p>
          <a:p>
            <a:r>
              <a:rPr lang="en-US" sz="1200" b="0" dirty="0" smtClean="0"/>
              <a:t>2 analytics from us. </a:t>
            </a:r>
            <a:r>
              <a:rPr lang="en-US" sz="1200" b="0" baseline="0" dirty="0" smtClean="0"/>
              <a:t>showing Analytics Submission to Sandbox</a:t>
            </a:r>
            <a:r>
              <a:rPr lang="en-US" sz="1200" b="0" dirty="0" smtClean="0"/>
              <a:t>-&gt; </a:t>
            </a:r>
          </a:p>
          <a:p>
            <a:r>
              <a:rPr lang="en-US" sz="1200" b="0" dirty="0" smtClean="0"/>
              <a:t>we move</a:t>
            </a:r>
            <a:r>
              <a:rPr lang="en-US" sz="1200" b="0" baseline="0" dirty="0" smtClean="0"/>
              <a:t> to FSA </a:t>
            </a:r>
            <a:r>
              <a:rPr lang="en-US" sz="1200" b="0" baseline="0" dirty="0" err="1" smtClean="0"/>
              <a:t>fortiview</a:t>
            </a:r>
            <a:r>
              <a:rPr lang="en-US" sz="1200" b="0" baseline="0" dirty="0" smtClean="0"/>
              <a:t>-&gt; Threat by files -&gt; 4 files there!!       </a:t>
            </a:r>
          </a:p>
          <a:p>
            <a:endParaRPr lang="en-US" sz="1200" b="0" baseline="0" dirty="0" smtClean="0"/>
          </a:p>
          <a:p>
            <a:r>
              <a:rPr lang="en-US" sz="1200" b="0" baseline="0" dirty="0" smtClean="0"/>
              <a:t>&lt;Tip!&gt;</a:t>
            </a:r>
          </a:p>
          <a:p>
            <a:r>
              <a:rPr lang="en-US" sz="1200" b="0" baseline="0" dirty="0" smtClean="0"/>
              <a:t>Magnifier “Windows Key” + “+”     exit  “Windows Key” + “ESC”</a:t>
            </a:r>
          </a:p>
          <a:p>
            <a:r>
              <a:rPr lang="en-US" sz="1200" b="0" baseline="0" dirty="0" smtClean="0"/>
              <a:t>Aero Theme can use Lens mode “Ctrl + ALT + L”</a:t>
            </a:r>
          </a:p>
          <a:p>
            <a:r>
              <a:rPr lang="en-US" sz="1200" b="0" baseline="0" dirty="0" smtClean="0"/>
              <a:t>Size Control “Ctrl + ALT + R”</a:t>
            </a:r>
            <a:endParaRPr lang="en-US" sz="1200" b="0" dirty="0" smtClean="0"/>
          </a:p>
          <a:p>
            <a:endParaRPr lang="en-US" dirty="0"/>
          </a:p>
        </p:txBody>
      </p:sp>
      <p:sp>
        <p:nvSpPr>
          <p:cNvPr id="4" name="Slide Number Placeholder 3"/>
          <p:cNvSpPr>
            <a:spLocks noGrp="1"/>
          </p:cNvSpPr>
          <p:nvPr>
            <p:ph type="sldNum" sz="quarter" idx="10"/>
          </p:nvPr>
        </p:nvSpPr>
        <p:spPr/>
        <p:txBody>
          <a:bodyPr/>
          <a:lstStyle/>
          <a:p>
            <a:fld id="{58BFD4F0-DBD0-4D7F-9BF4-6A9825F41383}" type="slidenum">
              <a:rPr lang="en-US" smtClean="0"/>
              <a:pPr/>
              <a:t>8</a:t>
            </a:fld>
            <a:endParaRPr lang="en-US"/>
          </a:p>
        </p:txBody>
      </p:sp>
    </p:spTree>
    <p:extLst>
      <p:ext uri="{BB962C8B-B14F-4D97-AF65-F5344CB8AC3E}">
        <p14:creationId xmlns="" xmlns:p14="http://schemas.microsoft.com/office/powerpoint/2010/main" val="3861443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Remove RDT</a:t>
            </a:r>
            <a:r>
              <a:rPr lang="en-US" baseline="0" dirty="0" smtClean="0"/>
              <a:t> 80 callback </a:t>
            </a:r>
            <a:endParaRPr lang="en-US" dirty="0"/>
          </a:p>
        </p:txBody>
      </p:sp>
      <p:sp>
        <p:nvSpPr>
          <p:cNvPr id="4" name="Slide Number Placeholder 3"/>
          <p:cNvSpPr>
            <a:spLocks noGrp="1"/>
          </p:cNvSpPr>
          <p:nvPr>
            <p:ph type="sldNum" sz="quarter" idx="10"/>
          </p:nvPr>
        </p:nvSpPr>
        <p:spPr/>
        <p:txBody>
          <a:bodyPr/>
          <a:lstStyle/>
          <a:p>
            <a:fld id="{58BFD4F0-DBD0-4D7F-9BF4-6A9825F41383}" type="slidenum">
              <a:rPr lang="en-US" smtClean="0"/>
              <a:pPr/>
              <a:t>9</a:t>
            </a:fld>
            <a:endParaRPr lang="en-US"/>
          </a:p>
        </p:txBody>
      </p:sp>
    </p:spTree>
    <p:extLst>
      <p:ext uri="{BB962C8B-B14F-4D97-AF65-F5344CB8AC3E}">
        <p14:creationId xmlns="" xmlns:p14="http://schemas.microsoft.com/office/powerpoint/2010/main" val="3690618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9" name="Picture 48"/>
          <p:cNvPicPr>
            <a:picLocks noChangeAspect="1" noChangeArrowheads="1"/>
          </p:cNvPicPr>
          <p:nvPr/>
        </p:nvPicPr>
        <p:blipFill>
          <a:blip r:embed="rId2">
            <a:extLst>
              <a:ext uri="{28A0092B-C50C-407E-A947-70E740481C1C}">
                <a14:useLocalDpi xmlns="" xmlns:a14="http://schemas.microsoft.com/office/drawing/2010/main" val="0"/>
              </a:ext>
            </a:extLst>
          </a:blip>
          <a:stretch>
            <a:fillRect/>
          </a:stretch>
        </p:blipFill>
        <p:spPr bwMode="auto">
          <a:xfrm>
            <a:off x="0" y="198"/>
            <a:ext cx="9145588" cy="6859191"/>
          </a:xfrm>
          <a:prstGeom prst="rect">
            <a:avLst/>
          </a:prstGeom>
          <a:noFill/>
          <a:ln w="9525">
            <a:noFill/>
            <a:miter lim="800000"/>
            <a:headEnd/>
            <a:tailEnd/>
          </a:ln>
        </p:spPr>
      </p:pic>
      <p:sp>
        <p:nvSpPr>
          <p:cNvPr id="22" name="Text Box 8"/>
          <p:cNvSpPr txBox="1">
            <a:spLocks noChangeArrowheads="1"/>
          </p:cNvSpPr>
          <p:nvPr/>
        </p:nvSpPr>
        <p:spPr bwMode="auto">
          <a:xfrm>
            <a:off x="691444" y="6527955"/>
            <a:ext cx="3083278" cy="153888"/>
          </a:xfrm>
          <a:prstGeom prst="rect">
            <a:avLst/>
          </a:prstGeom>
          <a:noFill/>
          <a:ln w="12700">
            <a:noFill/>
            <a:miter lim="800000"/>
            <a:headEnd/>
            <a:tailEnd/>
          </a:ln>
        </p:spPr>
        <p:txBody>
          <a:bodyPr wrap="square" lIns="0" tIns="0" rIns="0" bIns="0">
            <a:spAutoFit/>
          </a:bodyPr>
          <a:lstStyle/>
          <a:p>
            <a:pPr marL="0" marR="0" indent="0" algn="l" defTabSz="914400" rtl="0" eaLnBrk="0" fontAlgn="base" latinLnBrk="0" hangingPunct="0">
              <a:lnSpc>
                <a:spcPct val="100000"/>
              </a:lnSpc>
              <a:spcBef>
                <a:spcPct val="50000"/>
              </a:spcBef>
              <a:spcAft>
                <a:spcPct val="0"/>
              </a:spcAft>
              <a:buClrTx/>
              <a:buSzTx/>
              <a:buFontTx/>
              <a:buNone/>
              <a:tabLst/>
              <a:defRPr/>
            </a:pPr>
            <a:r>
              <a:rPr lang="en-US" sz="1000" dirty="0" smtClean="0">
                <a:solidFill>
                  <a:srgbClr val="102A47"/>
                </a:solidFill>
                <a:latin typeface="Arial Narrow"/>
                <a:cs typeface="Arial Narrow"/>
              </a:rPr>
              <a:t>© Copyright 2014 Fortinet Inc. All rights reserved.</a:t>
            </a:r>
          </a:p>
        </p:txBody>
      </p:sp>
      <p:sp>
        <p:nvSpPr>
          <p:cNvPr id="20" name="Title 1"/>
          <p:cNvSpPr>
            <a:spLocks noGrp="1"/>
          </p:cNvSpPr>
          <p:nvPr>
            <p:ph type="ctrTitle"/>
          </p:nvPr>
        </p:nvSpPr>
        <p:spPr>
          <a:xfrm>
            <a:off x="690919" y="1532270"/>
            <a:ext cx="7999509" cy="1470025"/>
          </a:xfrm>
          <a:prstGeom prst="rect">
            <a:avLst/>
          </a:prstGeom>
        </p:spPr>
        <p:txBody>
          <a:bodyPr lIns="0" tIns="0" rIns="0" bIns="0" anchor="b" anchorCtr="0">
            <a:normAutofit/>
          </a:bodyPr>
          <a:lstStyle>
            <a:lvl1pPr>
              <a:defRPr sz="3600" b="0" i="0">
                <a:solidFill>
                  <a:schemeClr val="bg1"/>
                </a:solidFill>
                <a:latin typeface="Arial"/>
                <a:cs typeface="Arial"/>
              </a:defRPr>
            </a:lvl1pPr>
          </a:lstStyle>
          <a:p>
            <a:r>
              <a:rPr lang="en-US" dirty="0" smtClean="0"/>
              <a:t>Click to edit Master title style</a:t>
            </a:r>
            <a:endParaRPr lang="en-US" dirty="0"/>
          </a:p>
        </p:txBody>
      </p:sp>
      <p:sp>
        <p:nvSpPr>
          <p:cNvPr id="21" name="Subtitle 2"/>
          <p:cNvSpPr>
            <a:spLocks noGrp="1"/>
          </p:cNvSpPr>
          <p:nvPr>
            <p:ph type="subTitle" idx="1"/>
          </p:nvPr>
        </p:nvSpPr>
        <p:spPr>
          <a:xfrm>
            <a:off x="690919" y="3215475"/>
            <a:ext cx="7999509" cy="834011"/>
          </a:xfrm>
          <a:prstGeom prst="rect">
            <a:avLst/>
          </a:prstGeom>
        </p:spPr>
        <p:txBody>
          <a:bodyPr lIns="0" tIns="0" rIns="0" bIns="0">
            <a:noAutofit/>
          </a:bodyPr>
          <a:lstStyle>
            <a:lvl1pPr marL="0" indent="0" algn="l">
              <a:buNone/>
              <a:defRPr sz="2000" b="0" i="0">
                <a:latin typeface="Arial"/>
                <a:cs typeface="Aria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621342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ubject2">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screen">
            <a:extLst>
              <a:ext uri="{28A0092B-C50C-407E-A947-70E740481C1C}">
                <a14:useLocalDpi xmlns="" xmlns:a14="http://schemas.microsoft.com/office/drawing/2010/main"/>
              </a:ext>
            </a:extLst>
          </a:blip>
          <a:srcRect/>
          <a:stretch/>
        </p:blipFill>
        <p:spPr>
          <a:xfrm>
            <a:off x="0" y="0"/>
            <a:ext cx="9144000" cy="6858000"/>
          </a:xfrm>
          <a:prstGeom prst="rect">
            <a:avLst/>
          </a:prstGeom>
        </p:spPr>
      </p:pic>
      <p:sp>
        <p:nvSpPr>
          <p:cNvPr id="8" name="Rectangle 7"/>
          <p:cNvSpPr/>
          <p:nvPr userDrawn="1"/>
        </p:nvSpPr>
        <p:spPr bwMode="auto">
          <a:xfrm>
            <a:off x="0" y="274638"/>
            <a:ext cx="9144000" cy="6583362"/>
          </a:xfrm>
          <a:prstGeom prst="rect">
            <a:avLst/>
          </a:prstGeom>
          <a:gradFill flip="none" rotWithShape="1">
            <a:gsLst>
              <a:gs pos="5000">
                <a:schemeClr val="tx2"/>
              </a:gs>
              <a:gs pos="71000">
                <a:srgbClr val="FFFFFF">
                  <a:alpha val="0"/>
                </a:srgbClr>
              </a:gs>
            </a:gsLst>
            <a:lin ang="16200000" scaled="0"/>
            <a:tileRect/>
          </a:gra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9" name="Rectangle 8"/>
          <p:cNvSpPr/>
          <p:nvPr userDrawn="1"/>
        </p:nvSpPr>
        <p:spPr bwMode="auto">
          <a:xfrm>
            <a:off x="0" y="1510333"/>
            <a:ext cx="9144000" cy="2160289"/>
          </a:xfrm>
          <a:prstGeom prst="rect">
            <a:avLst/>
          </a:prstGeom>
          <a:solidFill>
            <a:schemeClr val="tx1">
              <a:lumMod val="50000"/>
              <a:alpha val="50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2" name="Title 1"/>
          <p:cNvSpPr>
            <a:spLocks noGrp="1"/>
          </p:cNvSpPr>
          <p:nvPr>
            <p:ph type="ctrTitle"/>
          </p:nvPr>
        </p:nvSpPr>
        <p:spPr>
          <a:xfrm>
            <a:off x="289034" y="2189167"/>
            <a:ext cx="7710475" cy="1293808"/>
          </a:xfrm>
          <a:prstGeom prst="rect">
            <a:avLst/>
          </a:prstGeom>
        </p:spPr>
        <p:txBody>
          <a:bodyPr lIns="0" tIns="0" rIns="0" bIns="0" anchor="b" anchorCtr="0">
            <a:normAutofit/>
          </a:bodyPr>
          <a:lstStyle>
            <a:lvl1pPr>
              <a:defRPr sz="4800" b="0" i="0">
                <a:solidFill>
                  <a:schemeClr val="bg1"/>
                </a:solidFill>
                <a:latin typeface="+mj-lt"/>
                <a:cs typeface="Arial"/>
              </a:defRPr>
            </a:lvl1pPr>
          </a:lstStyle>
          <a:p>
            <a:r>
              <a:rPr lang="ko-KR" altLang="en-US" dirty="0" smtClean="0"/>
              <a:t>마스터 제목 스타일 편집</a:t>
            </a:r>
            <a:endParaRPr lang="en-US" dirty="0"/>
          </a:p>
        </p:txBody>
      </p:sp>
    </p:spTree>
    <p:extLst>
      <p:ext uri="{BB962C8B-B14F-4D97-AF65-F5344CB8AC3E}">
        <p14:creationId xmlns="" xmlns:p14="http://schemas.microsoft.com/office/powerpoint/2010/main" val="912298107"/>
      </p:ext>
    </p:extLst>
  </p:cSld>
  <p:clrMapOvr>
    <a:masterClrMapping/>
  </p:clrMapOvr>
  <p:transition>
    <p:wipe dir="r"/>
  </p:transition>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565575"/>
          </a:xfrm>
          <a:prstGeom prst="rect">
            <a:avLst/>
          </a:prstGeom>
        </p:spPr>
        <p:txBody>
          <a:bodyPr>
            <a:normAutofit/>
          </a:bodyPr>
          <a:lstStyle>
            <a:lvl1pPr>
              <a:defRPr sz="2400" b="0" i="0">
                <a:latin typeface="Arial"/>
                <a:cs typeface="Aria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457200" y="1269470"/>
            <a:ext cx="8229600" cy="46767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Blank Slide">
    <p:bg>
      <p:bgPr>
        <a:gradFill flip="none" rotWithShape="1">
          <a:gsLst>
            <a:gs pos="0">
              <a:srgbClr val="121619"/>
            </a:gs>
            <a:gs pos="100000">
              <a:srgbClr val="36424A"/>
            </a:gs>
          </a:gsLst>
          <a:lin ang="16200000" scaled="0"/>
          <a:tileRect/>
        </a:gra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565575"/>
          </a:xfrm>
          <a:prstGeom prst="rect">
            <a:avLst/>
          </a:prstGeom>
        </p:spPr>
        <p:txBody>
          <a:bodyPr/>
          <a:lstStyle>
            <a:lvl1pPr>
              <a:defRPr b="0" i="0">
                <a:latin typeface="Arial"/>
                <a:cs typeface="Aria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457200" y="1269470"/>
            <a:ext cx="8229600" cy="467677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767535535"/>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Blank Slide">
    <p:bg>
      <p:bgPr>
        <a:gradFill flip="none" rotWithShape="1">
          <a:gsLst>
            <a:gs pos="0">
              <a:srgbClr val="AEB6BC"/>
            </a:gs>
            <a:gs pos="100000">
              <a:schemeClr val="bg1"/>
            </a:gs>
          </a:gsLst>
          <a:lin ang="16200000" scaled="0"/>
          <a:tileRect/>
        </a:gra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565575"/>
          </a:xfrm>
          <a:prstGeom prst="rect">
            <a:avLst/>
          </a:prstGeom>
        </p:spPr>
        <p:txBody>
          <a:bodyPr/>
          <a:lstStyle>
            <a:lvl1pPr>
              <a:defRPr b="0" i="0">
                <a:latin typeface="Arial"/>
                <a:cs typeface="Aria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457200" y="1269470"/>
            <a:ext cx="8229600" cy="4676775"/>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113759428"/>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Custom Layout">
    <p:bg>
      <p:bgPr>
        <a:gradFill flip="none" rotWithShape="1">
          <a:gsLst>
            <a:gs pos="0">
              <a:srgbClr val="121619"/>
            </a:gs>
            <a:gs pos="100000">
              <a:srgbClr val="36424A"/>
            </a:gs>
          </a:gsLst>
          <a:lin ang="16200000" scaled="0"/>
          <a:tileRect/>
        </a:grad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457200" y="274638"/>
            <a:ext cx="8229600" cy="565575"/>
          </a:xfrm>
          <a:prstGeom prst="rect">
            <a:avLst/>
          </a:prstGeom>
        </p:spPr>
        <p:txBody>
          <a:bodyPr/>
          <a:lstStyle>
            <a:lvl1pPr>
              <a:defRPr b="0" i="0">
                <a:latin typeface="Arial"/>
                <a:cs typeface="Arial"/>
              </a:defRPr>
            </a:lvl1pPr>
          </a:lstStyle>
          <a:p>
            <a:r>
              <a:rPr lang="en-US" smtClean="0"/>
              <a:t>Click to edit Master title style</a:t>
            </a:r>
            <a:endParaRPr lang="en-US" dirty="0"/>
          </a:p>
        </p:txBody>
      </p:sp>
    </p:spTree>
    <p:extLst>
      <p:ext uri="{BB962C8B-B14F-4D97-AF65-F5344CB8AC3E}">
        <p14:creationId xmlns="" xmlns:p14="http://schemas.microsoft.com/office/powerpoint/2010/main" val="2209010077"/>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5150"/>
          </a:xfrm>
          <a:prstGeom prst="rect">
            <a:avLst/>
          </a:prstGeom>
        </p:spPr>
        <p:txBody>
          <a:bodyPr/>
          <a:lstStyle>
            <a:lvl1pPr>
              <a:defRPr b="0" i="0"/>
            </a:lvl1pPr>
          </a:lstStyle>
          <a:p>
            <a:r>
              <a:rPr lang="en-US" smtClean="0"/>
              <a:t>Click to edit Master title style</a:t>
            </a:r>
            <a:endParaRPr lang="en-US" dirty="0"/>
          </a:p>
        </p:txBody>
      </p:sp>
      <p:sp>
        <p:nvSpPr>
          <p:cNvPr id="3" name="Content Placeholder 2"/>
          <p:cNvSpPr>
            <a:spLocks noGrp="1"/>
          </p:cNvSpPr>
          <p:nvPr>
            <p:ph sz="half" idx="1"/>
          </p:nvPr>
        </p:nvSpPr>
        <p:spPr>
          <a:xfrm>
            <a:off x="402335" y="1453896"/>
            <a:ext cx="4031641" cy="4688112"/>
          </a:xfrm>
          <a:prstGeom prst="rect">
            <a:avLst/>
          </a:prstGeom>
        </p:spPr>
        <p:txBody>
          <a:bodyPr/>
          <a:lstStyle>
            <a:lvl1pPr>
              <a:defRPr sz="2400" baseline="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sz="half" idx="11"/>
          </p:nvPr>
        </p:nvSpPr>
        <p:spPr>
          <a:xfrm>
            <a:off x="4755597" y="1451028"/>
            <a:ext cx="4031641" cy="4688112"/>
          </a:xfrm>
          <a:prstGeom prst="rect">
            <a:avLst/>
          </a:prstGeom>
        </p:spPr>
        <p:txBody>
          <a:bodyPr/>
          <a:lstStyle>
            <a:lvl1pPr>
              <a:defRPr sz="2400" baseline="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020700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7_Custom Layout">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565150"/>
          </a:xfrm>
          <a:prstGeom prst="rect">
            <a:avLst/>
          </a:prstGeom>
        </p:spPr>
        <p:txBody>
          <a:bodyPr/>
          <a:lstStyle>
            <a:lvl1pPr>
              <a:defRPr b="0" i="0"/>
            </a:lvl1pPr>
          </a:lstStyle>
          <a:p>
            <a:r>
              <a:rPr lang="en-US" smtClean="0"/>
              <a:t>Click to edit Master title style</a:t>
            </a:r>
            <a:endParaRPr lang="en-US" dirty="0"/>
          </a:p>
        </p:txBody>
      </p:sp>
      <p:sp>
        <p:nvSpPr>
          <p:cNvPr id="8" name="Text Placeholder 7"/>
          <p:cNvSpPr>
            <a:spLocks noGrp="1"/>
          </p:cNvSpPr>
          <p:nvPr>
            <p:ph type="body" sz="quarter" idx="11"/>
          </p:nvPr>
        </p:nvSpPr>
        <p:spPr>
          <a:xfrm>
            <a:off x="458596" y="1218630"/>
            <a:ext cx="8231833" cy="4957900"/>
          </a:xfrm>
          <a:prstGeom prst="rect">
            <a:avLst/>
          </a:prstGeom>
        </p:spPr>
        <p:txBody>
          <a:bodyPr/>
          <a:lstStyle>
            <a:lvl1pPr marL="173038" marR="0" indent="-173038" algn="l" defTabSz="914400" rtl="0" eaLnBrk="0" fontAlgn="base" latinLnBrk="0" hangingPunct="0">
              <a:lnSpc>
                <a:spcPct val="100000"/>
              </a:lnSpc>
              <a:spcBef>
                <a:spcPct val="20000"/>
              </a:spcBef>
              <a:spcAft>
                <a:spcPct val="0"/>
              </a:spcAft>
              <a:buClr>
                <a:srgbClr val="FF0000"/>
              </a:buClr>
              <a:buSzPct val="100000"/>
              <a:buFont typeface="Times" pitchFamily="28" charset="0"/>
              <a:buChar char="•"/>
              <a:tabLst/>
              <a:defRPr sz="2400"/>
            </a:lvl1pPr>
            <a:lvl2pPr marL="463550" marR="0" indent="-176213" algn="l" defTabSz="914400" rtl="0" eaLnBrk="0" fontAlgn="base" latinLnBrk="0" hangingPunct="0">
              <a:lnSpc>
                <a:spcPct val="110000"/>
              </a:lnSpc>
              <a:spcBef>
                <a:spcPct val="20000"/>
              </a:spcBef>
              <a:spcAft>
                <a:spcPct val="0"/>
              </a:spcAft>
              <a:buClr>
                <a:srgbClr val="FF0000"/>
              </a:buClr>
              <a:buSzTx/>
              <a:buFont typeface="Times" pitchFamily="28" charset="0"/>
              <a:buChar char="•"/>
              <a:tabLst/>
              <a:defRPr sz="2000"/>
            </a:lvl2pPr>
            <a:lvl3pPr marL="747713" marR="0" indent="-169863" algn="l" defTabSz="914400" rtl="0" eaLnBrk="0" fontAlgn="base" latinLnBrk="0" hangingPunct="0">
              <a:lnSpc>
                <a:spcPct val="110000"/>
              </a:lnSpc>
              <a:spcBef>
                <a:spcPct val="20000"/>
              </a:spcBef>
              <a:spcAft>
                <a:spcPct val="0"/>
              </a:spcAft>
              <a:buClr>
                <a:srgbClr val="FF0000"/>
              </a:buClr>
              <a:buSzTx/>
              <a:buFont typeface="Times" pitchFamily="28" charset="0"/>
              <a:buChar char="•"/>
              <a:tabLst/>
              <a:defRPr sz="1800"/>
            </a:lvl3pPr>
            <a:lvl4pPr marL="1139825" marR="0" indent="-228600" algn="l" defTabSz="914400" rtl="0" eaLnBrk="0" fontAlgn="base" latinLnBrk="0" hangingPunct="0">
              <a:lnSpc>
                <a:spcPct val="110000"/>
              </a:lnSpc>
              <a:spcBef>
                <a:spcPct val="20000"/>
              </a:spcBef>
              <a:spcAft>
                <a:spcPct val="0"/>
              </a:spcAft>
              <a:buClr>
                <a:srgbClr val="FF0000"/>
              </a:buClr>
              <a:buSzTx/>
              <a:buFont typeface="Times" pitchFamily="28" charset="0"/>
              <a:buChar char="•"/>
              <a:tabLst/>
              <a:defRPr sz="1800"/>
            </a:lvl4pPr>
            <a:lvl5pPr marL="1492250" marR="0" indent="-228600" algn="l" defTabSz="914400" rtl="0" eaLnBrk="0" fontAlgn="base" latinLnBrk="0" hangingPunct="0">
              <a:lnSpc>
                <a:spcPct val="110000"/>
              </a:lnSpc>
              <a:spcBef>
                <a:spcPct val="20000"/>
              </a:spcBef>
              <a:spcAft>
                <a:spcPct val="0"/>
              </a:spcAft>
              <a:buClr>
                <a:srgbClr val="FF0000"/>
              </a:buClr>
              <a:buSzTx/>
              <a:buFont typeface="Times" pitchFamily="28" charset="0"/>
              <a:buChar char="•"/>
              <a:tabLst/>
              <a:defRPr sz="180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 xmlns:p14="http://schemas.microsoft.com/office/powerpoint/2010/main" val="188044608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889652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6425" cy="561975"/>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270000"/>
            <a:ext cx="8226425" cy="467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559819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 name="Picture 72"/>
          <p:cNvPicPr>
            <a:picLocks noChangeAspect="1" noChangeArrowheads="1"/>
          </p:cNvPicPr>
          <p:nvPr/>
        </p:nvPicPr>
        <p:blipFill>
          <a:blip r:embed="rId13">
            <a:extLst>
              <a:ext uri="{28A0092B-C50C-407E-A947-70E740481C1C}">
                <a14:useLocalDpi xmlns="" xmlns:a14="http://schemas.microsoft.com/office/drawing/2010/main" val="0"/>
              </a:ext>
            </a:extLst>
          </a:blip>
          <a:stretch>
            <a:fillRect/>
          </a:stretch>
        </p:blipFill>
        <p:spPr bwMode="auto">
          <a:xfrm>
            <a:off x="0" y="198"/>
            <a:ext cx="9145588" cy="6859191"/>
          </a:xfrm>
          <a:prstGeom prst="rect">
            <a:avLst/>
          </a:prstGeom>
          <a:noFill/>
          <a:ln w="9525">
            <a:noFill/>
            <a:miter lim="800000"/>
            <a:headEnd/>
            <a:tailEnd/>
          </a:ln>
        </p:spPr>
      </p:pic>
      <p:sp>
        <p:nvSpPr>
          <p:cNvPr id="33" name="Text Box 40"/>
          <p:cNvSpPr txBox="1">
            <a:spLocks noChangeArrowheads="1"/>
          </p:cNvSpPr>
          <p:nvPr/>
        </p:nvSpPr>
        <p:spPr bwMode="auto">
          <a:xfrm>
            <a:off x="210670" y="6395530"/>
            <a:ext cx="1847782" cy="230832"/>
          </a:xfrm>
          <a:prstGeom prst="rect">
            <a:avLst/>
          </a:prstGeom>
          <a:noFill/>
          <a:ln w="12700">
            <a:noFill/>
            <a:miter lim="800000"/>
            <a:headEnd/>
            <a:tailEnd/>
          </a:ln>
          <a:effectLst/>
        </p:spPr>
        <p:txBody>
          <a:bodyPr wrap="square">
            <a:spAutoFit/>
          </a:bodyPr>
          <a:lstStyle/>
          <a:p>
            <a:pPr eaLnBrk="0" hangingPunct="0"/>
            <a:fld id="{283C04FB-A394-5443-BF22-752C5A00CCA1}" type="slidenum">
              <a:rPr lang="en-US" sz="900" smtClean="0">
                <a:solidFill>
                  <a:schemeClr val="bg1">
                    <a:lumMod val="65000"/>
                  </a:schemeClr>
                </a:solidFill>
                <a:latin typeface="+mj-lt"/>
              </a:rPr>
              <a:pPr eaLnBrk="0" hangingPunct="0"/>
              <a:t>‹#›</a:t>
            </a:fld>
            <a:endParaRPr lang="en-US" sz="900" dirty="0">
              <a:solidFill>
                <a:schemeClr val="bg1">
                  <a:lumMod val="6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68" r:id="rId7"/>
    <p:sldLayoutId id="2147483670" r:id="rId8"/>
    <p:sldLayoutId id="2147483672" r:id="rId9"/>
    <p:sldLayoutId id="2147483673" r:id="rId10"/>
    <p:sldLayoutId id="2147483674" r:id="rId11"/>
  </p:sldLayoutIdLst>
  <p:transition>
    <p:wipe dir="r"/>
  </p:transition>
  <p:timing>
    <p:tnLst>
      <p:par>
        <p:cTn id="1" dur="indefinite" restart="never" nodeType="tmRoot"/>
      </p:par>
    </p:tnLst>
  </p:timing>
  <p:txStyles>
    <p:titleStyle>
      <a:lvl1pPr marL="0" marR="0" indent="0" algn="l" defTabSz="914400" rtl="0" eaLnBrk="1" fontAlgn="base" latinLnBrk="0" hangingPunct="1">
        <a:lnSpc>
          <a:spcPct val="100000"/>
        </a:lnSpc>
        <a:spcBef>
          <a:spcPct val="0"/>
        </a:spcBef>
        <a:spcAft>
          <a:spcPct val="0"/>
        </a:spcAft>
        <a:buClrTx/>
        <a:buSzTx/>
        <a:buFontTx/>
        <a:buNone/>
        <a:tabLst/>
        <a:defRPr sz="2400" b="1" i="1">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p:titleStyle>
    <p:bodyStyle>
      <a:lvl1pPr marL="173038" marR="0" indent="-173038" algn="l" defTabSz="914400" rtl="0" eaLnBrk="1" fontAlgn="base" latinLnBrk="0" hangingPunct="1">
        <a:lnSpc>
          <a:spcPct val="100000"/>
        </a:lnSpc>
        <a:spcBef>
          <a:spcPct val="20000"/>
        </a:spcBef>
        <a:spcAft>
          <a:spcPct val="0"/>
        </a:spcAft>
        <a:buClr>
          <a:srgbClr val="FF0000"/>
        </a:buClr>
        <a:buSzPct val="100000"/>
        <a:buFont typeface="Arial"/>
        <a:buChar char="•"/>
        <a:tabLst/>
        <a:defRPr sz="2400" b="0" i="0">
          <a:solidFill>
            <a:srgbClr val="1B232A"/>
          </a:solidFill>
          <a:latin typeface="Arial Narrow"/>
          <a:ea typeface="+mn-ea"/>
          <a:cs typeface="Arial Narrow"/>
        </a:defRPr>
      </a:lvl1pPr>
      <a:lvl2pPr marL="463550" marR="0" indent="-176213" algn="l" defTabSz="914400" rtl="0" eaLnBrk="1" fontAlgn="base" latinLnBrk="0" hangingPunct="1">
        <a:lnSpc>
          <a:spcPct val="110000"/>
        </a:lnSpc>
        <a:spcBef>
          <a:spcPct val="20000"/>
        </a:spcBef>
        <a:spcAft>
          <a:spcPct val="0"/>
        </a:spcAft>
        <a:buClr>
          <a:srgbClr val="FF0000"/>
        </a:buClr>
        <a:buSzTx/>
        <a:buFont typeface="Lucida Grande"/>
        <a:buChar char="»"/>
        <a:tabLst/>
        <a:defRPr sz="2000" b="0" i="0">
          <a:solidFill>
            <a:srgbClr val="1B232A"/>
          </a:solidFill>
          <a:latin typeface="Arial Narrow"/>
          <a:ea typeface="+mn-ea"/>
          <a:cs typeface="Arial Narrow"/>
        </a:defRPr>
      </a:lvl2pPr>
      <a:lvl3pPr marL="747713" marR="0" indent="-169863" algn="l" defTabSz="914400" rtl="0" eaLnBrk="1" fontAlgn="base" latinLnBrk="0" hangingPunct="1">
        <a:lnSpc>
          <a:spcPct val="110000"/>
        </a:lnSpc>
        <a:spcBef>
          <a:spcPct val="20000"/>
        </a:spcBef>
        <a:spcAft>
          <a:spcPct val="0"/>
        </a:spcAft>
        <a:buClr>
          <a:srgbClr val="FF0000"/>
        </a:buClr>
        <a:buSzTx/>
        <a:buFont typeface="Arial"/>
        <a:buChar char="•"/>
        <a:tabLst/>
        <a:defRPr sz="1800" b="0" i="0">
          <a:solidFill>
            <a:srgbClr val="1B232A"/>
          </a:solidFill>
          <a:latin typeface="Arial Narrow"/>
          <a:ea typeface="+mn-ea"/>
          <a:cs typeface="Arial Narrow"/>
        </a:defRPr>
      </a:lvl3pPr>
      <a:lvl4pPr marL="1139825" marR="0" indent="-228600" algn="l" defTabSz="914400" rtl="0" eaLnBrk="1" fontAlgn="base" latinLnBrk="0" hangingPunct="1">
        <a:lnSpc>
          <a:spcPct val="110000"/>
        </a:lnSpc>
        <a:spcBef>
          <a:spcPct val="20000"/>
        </a:spcBef>
        <a:spcAft>
          <a:spcPct val="0"/>
        </a:spcAft>
        <a:buClr>
          <a:srgbClr val="FF0000"/>
        </a:buClr>
        <a:buSzTx/>
        <a:buFont typeface="Lucida Grande"/>
        <a:buChar char="»"/>
        <a:tabLst/>
        <a:defRPr sz="1800" b="0" i="0">
          <a:solidFill>
            <a:srgbClr val="1B232A"/>
          </a:solidFill>
          <a:latin typeface="Arial Narrow"/>
          <a:ea typeface="+mn-ea"/>
          <a:cs typeface="Arial Narrow"/>
        </a:defRPr>
      </a:lvl4pPr>
      <a:lvl5pPr marL="1492250" marR="0" indent="-228600" algn="l" defTabSz="914400" rtl="0" eaLnBrk="1" fontAlgn="base" latinLnBrk="0" hangingPunct="1">
        <a:lnSpc>
          <a:spcPct val="110000"/>
        </a:lnSpc>
        <a:spcBef>
          <a:spcPct val="20000"/>
        </a:spcBef>
        <a:spcAft>
          <a:spcPct val="0"/>
        </a:spcAft>
        <a:buClr>
          <a:srgbClr val="FF0000"/>
        </a:buClr>
        <a:buSzTx/>
        <a:buFont typeface="Arial"/>
        <a:buChar char="•"/>
        <a:tabLst/>
        <a:defRPr sz="1800" b="0" i="0">
          <a:solidFill>
            <a:srgbClr val="1B232A"/>
          </a:solidFill>
          <a:latin typeface="Arial Narrow"/>
          <a:ea typeface="+mn-ea"/>
          <a:cs typeface="Arial Narrow"/>
        </a:defRPr>
      </a:lvl5pPr>
      <a:lvl6pPr marL="19637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6pPr>
      <a:lvl7pPr marL="24209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7pPr>
      <a:lvl8pPr marL="28781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8pPr>
      <a:lvl9pPr marL="33353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international_partners@fortinet.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png"/><Relationship Id="rId12"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22.png"/><Relationship Id="rId11" Type="http://schemas.openxmlformats.org/officeDocument/2006/relationships/image" Target="../media/image27.jpe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p:cNvSpPr>
            <a:spLocks noGrp="1" noChangeArrowheads="1"/>
          </p:cNvSpPr>
          <p:nvPr/>
        </p:nvSpPr>
        <p:spPr bwMode="auto">
          <a:xfrm>
            <a:off x="107504" y="2204864"/>
            <a:ext cx="10032032" cy="673100"/>
          </a:xfrm>
          <a:prstGeom prst="rect">
            <a:avLst/>
          </a:prstGeom>
          <a:noFill/>
          <a:ln w="9525">
            <a:noFill/>
            <a:miter lim="800000"/>
            <a:headEnd/>
            <a:tailEnd/>
          </a:ln>
        </p:spPr>
        <p:txBody>
          <a:bodyPr wrap="none" lIns="0" tIns="0" rIns="0" bIns="0"/>
          <a:lstStyle/>
          <a:p>
            <a:r>
              <a:rPr lang="en-US" sz="3200" b="1" dirty="0">
                <a:solidFill>
                  <a:schemeClr val="bg1"/>
                </a:solidFill>
                <a:latin typeface="+mj-lt"/>
                <a:ea typeface="ＭＳ Ｐゴシック" pitchFamily="34" charset="-128"/>
                <a:cs typeface="+mn-cs"/>
              </a:rPr>
              <a:t/>
            </a:r>
            <a:br>
              <a:rPr lang="en-US" sz="3200" b="1" dirty="0">
                <a:solidFill>
                  <a:schemeClr val="bg1"/>
                </a:solidFill>
                <a:latin typeface="+mj-lt"/>
                <a:ea typeface="ＭＳ Ｐゴシック" pitchFamily="34" charset="-128"/>
                <a:cs typeface="+mn-cs"/>
              </a:rPr>
            </a:br>
            <a:r>
              <a:rPr lang="en-GB" sz="3200" b="1" dirty="0" smtClean="0">
                <a:solidFill>
                  <a:srgbClr val="C00000"/>
                </a:solidFill>
              </a:rPr>
              <a:t>Extending the Firewall with </a:t>
            </a:r>
            <a:r>
              <a:rPr lang="en-GB" sz="3200" b="1" smtClean="0">
                <a:solidFill>
                  <a:srgbClr val="C00000"/>
                </a:solidFill>
              </a:rPr>
              <a:t>FortiSandbox</a:t>
            </a:r>
            <a:r>
              <a:rPr lang="en-GB" sz="2000" dirty="0" smtClean="0"/>
              <a:t/>
            </a:r>
            <a:br>
              <a:rPr lang="en-GB" sz="2000" dirty="0" smtClean="0"/>
            </a:br>
            <a:r>
              <a:rPr lang="en-GB" sz="2000" b="1" dirty="0" smtClean="0"/>
              <a:t>Live Demo Demonstrates Advanced Threat Protection</a:t>
            </a:r>
            <a:endParaRPr lang="en-GB" sz="2000" dirty="0" smtClean="0"/>
          </a:p>
          <a:p>
            <a:endParaRPr lang="en-GB" sz="1600" dirty="0"/>
          </a:p>
        </p:txBody>
      </p:sp>
      <p:sp>
        <p:nvSpPr>
          <p:cNvPr id="4" name="Content Placeholder 12"/>
          <p:cNvSpPr txBox="1">
            <a:spLocks/>
          </p:cNvSpPr>
          <p:nvPr/>
        </p:nvSpPr>
        <p:spPr>
          <a:xfrm>
            <a:off x="107504" y="3356992"/>
            <a:ext cx="8686800" cy="2376264"/>
          </a:xfrm>
          <a:prstGeom prst="rect">
            <a:avLst/>
          </a:prstGeom>
        </p:spPr>
        <p:txBody>
          <a:bodyPr lIns="0" tIns="0" rIns="0" bIns="0" anchor="b">
            <a:normAutofit fontScale="25000" lnSpcReduction="20000"/>
          </a:bodyPr>
          <a:lstStyle/>
          <a:p>
            <a:endParaRPr lang="en-US" sz="4900" b="1" i="1" dirty="0" smtClean="0">
              <a:solidFill>
                <a:srgbClr val="002060"/>
              </a:solidFill>
              <a:latin typeface="Calibri" pitchFamily="34" charset="0"/>
              <a:cs typeface="Arial" pitchFamily="34" charset="0"/>
            </a:endParaRPr>
          </a:p>
          <a:p>
            <a:endParaRPr lang="en-US" sz="4900" b="1" i="1" dirty="0" smtClean="0">
              <a:solidFill>
                <a:srgbClr val="002060"/>
              </a:solidFill>
              <a:latin typeface="Calibri" pitchFamily="34" charset="0"/>
              <a:cs typeface="Arial" pitchFamily="34" charset="0"/>
            </a:endParaRPr>
          </a:p>
          <a:p>
            <a:endParaRPr lang="en-US" sz="4900" dirty="0" smtClean="0"/>
          </a:p>
          <a:p>
            <a:r>
              <a:rPr lang="en-US" sz="6400" b="1" dirty="0" smtClean="0">
                <a:solidFill>
                  <a:srgbClr val="FF0000"/>
                </a:solidFill>
              </a:rPr>
              <a:t>Demo Recording link</a:t>
            </a:r>
            <a:r>
              <a:rPr lang="en-US" sz="6400" b="1" i="1" dirty="0" smtClean="0"/>
              <a:t>:  https://attendee.gotowebinar.com/recording/9216524640240891650</a:t>
            </a:r>
            <a:endParaRPr lang="en-GB" sz="6400" b="1" i="1" dirty="0" smtClean="0">
              <a:solidFill>
                <a:srgbClr val="C00000"/>
              </a:solidFill>
              <a:latin typeface="Calibri" pitchFamily="34" charset="0"/>
              <a:cs typeface="Helvetica 55 Roman"/>
            </a:endParaRPr>
          </a:p>
          <a:p>
            <a:endParaRPr lang="en-US" sz="4900" dirty="0" smtClean="0"/>
          </a:p>
          <a:p>
            <a:pPr>
              <a:defRPr/>
            </a:pPr>
            <a:endParaRPr lang="en-US" sz="6200" b="1" dirty="0" smtClean="0">
              <a:solidFill>
                <a:srgbClr val="C00000"/>
              </a:solidFill>
              <a:latin typeface="Calibri" pitchFamily="34" charset="0"/>
              <a:cs typeface="Arial" pitchFamily="34" charset="0"/>
            </a:endParaRPr>
          </a:p>
          <a:p>
            <a:pPr>
              <a:defRPr/>
            </a:pPr>
            <a:r>
              <a:rPr lang="en-US" sz="6200" b="1" dirty="0" smtClean="0">
                <a:solidFill>
                  <a:srgbClr val="C00000"/>
                </a:solidFill>
                <a:latin typeface="Calibri" pitchFamily="34" charset="0"/>
                <a:ea typeface="ＭＳ Ｐゴシック" pitchFamily="34" charset="-128"/>
                <a:cs typeface="Arial" pitchFamily="34" charset="0"/>
              </a:rPr>
              <a:t> </a:t>
            </a:r>
          </a:p>
          <a:p>
            <a:pPr>
              <a:defRPr/>
            </a:pPr>
            <a:endParaRPr lang="en-US" sz="4500" b="1" dirty="0" smtClean="0">
              <a:solidFill>
                <a:srgbClr val="C00000"/>
              </a:solidFill>
              <a:latin typeface="Calibri" pitchFamily="34" charset="0"/>
              <a:ea typeface="ＭＳ Ｐゴシック" pitchFamily="34" charset="-128"/>
              <a:cs typeface="Arial" pitchFamily="34" charset="0"/>
            </a:endParaRPr>
          </a:p>
          <a:p>
            <a:pPr>
              <a:spcAft>
                <a:spcPts val="600"/>
              </a:spcAft>
              <a:defRPr/>
            </a:pPr>
            <a:endParaRPr lang="en-US" sz="4500" b="1" dirty="0" smtClean="0">
              <a:solidFill>
                <a:srgbClr val="C00000"/>
              </a:solidFill>
              <a:latin typeface="Calibri" pitchFamily="34" charset="0"/>
              <a:ea typeface="ＭＳ Ｐゴシック" pitchFamily="34" charset="-128"/>
              <a:cs typeface="Arial" pitchFamily="34" charset="0"/>
            </a:endParaRPr>
          </a:p>
          <a:p>
            <a:pPr>
              <a:spcAft>
                <a:spcPts val="600"/>
              </a:spcAft>
              <a:defRPr/>
            </a:pPr>
            <a:r>
              <a:rPr lang="en-US" sz="5600" b="1" dirty="0" smtClean="0">
                <a:solidFill>
                  <a:srgbClr val="C00000"/>
                </a:solidFill>
                <a:latin typeface="Calibri" pitchFamily="34" charset="0"/>
                <a:ea typeface="ＭＳ Ｐゴシック" pitchFamily="34" charset="-128"/>
                <a:cs typeface="Arial" pitchFamily="34" charset="0"/>
              </a:rPr>
              <a:t>Speaker:      </a:t>
            </a:r>
            <a:r>
              <a:rPr lang="en-GB" sz="5600" b="1" dirty="0" smtClean="0"/>
              <a:t>Alain </a:t>
            </a:r>
            <a:r>
              <a:rPr lang="en-GB" sz="5600" b="1" dirty="0" err="1" smtClean="0"/>
              <a:t>Forcioli</a:t>
            </a:r>
            <a:r>
              <a:rPr lang="en-US" sz="5600" b="1" dirty="0" smtClean="0"/>
              <a:t>, </a:t>
            </a:r>
            <a:r>
              <a:rPr lang="en-GB" sz="5600" b="1" dirty="0" smtClean="0"/>
              <a:t>Consulting Systems Engineer</a:t>
            </a:r>
            <a:r>
              <a:rPr lang="en-US" sz="5600" b="1" dirty="0" smtClean="0"/>
              <a:t>, </a:t>
            </a:r>
            <a:r>
              <a:rPr lang="en-US" sz="5600" i="1" dirty="0" smtClean="0"/>
              <a:t>aforcioli@fortinet.com</a:t>
            </a:r>
            <a:endParaRPr lang="en-US" sz="5600" b="1" kern="0" dirty="0" smtClean="0">
              <a:solidFill>
                <a:srgbClr val="C00000"/>
              </a:solidFill>
              <a:latin typeface="Calibri" pitchFamily="34" charset="0"/>
              <a:ea typeface="+mj-ea"/>
              <a:cs typeface="Arial Narrow"/>
            </a:endParaRPr>
          </a:p>
          <a:p>
            <a:pPr>
              <a:defRPr/>
            </a:pPr>
            <a:r>
              <a:rPr lang="en-US" sz="5600" b="1" kern="0" dirty="0" smtClean="0">
                <a:solidFill>
                  <a:srgbClr val="C00000"/>
                </a:solidFill>
                <a:latin typeface="Calibri" pitchFamily="34" charset="0"/>
                <a:ea typeface="+mj-ea"/>
                <a:cs typeface="Arial Narrow"/>
              </a:rPr>
              <a:t>40Minutes Contact</a:t>
            </a:r>
            <a:r>
              <a:rPr lang="en-US" sz="5600" b="1" kern="0" dirty="0">
                <a:solidFill>
                  <a:srgbClr val="C00000"/>
                </a:solidFill>
                <a:latin typeface="Calibri" pitchFamily="34" charset="0"/>
                <a:ea typeface="+mj-ea"/>
                <a:cs typeface="Arial Narrow"/>
              </a:rPr>
              <a:t>:</a:t>
            </a:r>
            <a:r>
              <a:rPr lang="en-US" sz="5600" kern="0" dirty="0">
                <a:latin typeface="Calibri" pitchFamily="34" charset="0"/>
                <a:ea typeface="+mj-ea"/>
                <a:cs typeface="Arial Narrow"/>
              </a:rPr>
              <a:t>  </a:t>
            </a:r>
            <a:r>
              <a:rPr lang="en-US" sz="5600" kern="0" dirty="0" smtClean="0">
                <a:latin typeface="Calibri" pitchFamily="34" charset="0"/>
                <a:ea typeface="+mj-ea"/>
                <a:cs typeface="Arial Narrow"/>
                <a:hlinkClick r:id="rId3"/>
              </a:rPr>
              <a:t>international_partners@fortinet.com</a:t>
            </a:r>
            <a:endParaRPr lang="en-US" sz="5600" kern="0" dirty="0" smtClean="0">
              <a:latin typeface="Calibri" pitchFamily="34" charset="0"/>
              <a:ea typeface="+mj-ea"/>
              <a:cs typeface="Arial Narrow"/>
            </a:endParaRPr>
          </a:p>
          <a:p>
            <a:pPr>
              <a:defRPr/>
            </a:pPr>
            <a:endParaRPr lang="en-US" sz="2000" kern="0" dirty="0">
              <a:latin typeface="Calibri" pitchFamily="34" charset="0"/>
              <a:ea typeface="+mj-ea"/>
              <a:cs typeface="Arial Narrow"/>
            </a:endParaRPr>
          </a:p>
          <a:p>
            <a:pPr>
              <a:defRPr/>
            </a:pPr>
            <a:r>
              <a:rPr lang="en-US" sz="2000" kern="0" dirty="0">
                <a:latin typeface="Calibri" pitchFamily="34" charset="0"/>
                <a:ea typeface="+mj-ea"/>
                <a:cs typeface="Arial Narrow"/>
              </a:rPr>
              <a:t> </a:t>
            </a:r>
            <a:endParaRPr lang="fr-FR" sz="2000" kern="0" dirty="0">
              <a:latin typeface="Calibri" pitchFamily="34" charset="0"/>
              <a:ea typeface="+mj-ea"/>
              <a:cs typeface="Arial Narrow"/>
            </a:endParaRPr>
          </a:p>
        </p:txBody>
      </p:sp>
      <p:pic>
        <p:nvPicPr>
          <p:cNvPr id="13316" name="Picture 4" descr="40MINSLOGO_FINAL.PNG"/>
          <p:cNvPicPr>
            <a:picLocks noChangeAspect="1"/>
          </p:cNvPicPr>
          <p:nvPr/>
        </p:nvPicPr>
        <p:blipFill>
          <a:blip r:embed="rId4"/>
          <a:srcRect l="417"/>
          <a:stretch>
            <a:fillRect/>
          </a:stretch>
        </p:blipFill>
        <p:spPr bwMode="auto">
          <a:xfrm>
            <a:off x="0" y="0"/>
            <a:ext cx="4860032" cy="1874112"/>
          </a:xfrm>
          <a:prstGeom prst="rect">
            <a:avLst/>
          </a:prstGeom>
          <a:noFill/>
          <a:ln w="9525">
            <a:noFill/>
            <a:miter lim="800000"/>
            <a:headEnd/>
            <a:tailEnd/>
          </a:ln>
        </p:spPr>
      </p:pic>
      <p:sp>
        <p:nvSpPr>
          <p:cNvPr id="5" name="TextBox 4"/>
          <p:cNvSpPr txBox="1"/>
          <p:nvPr/>
        </p:nvSpPr>
        <p:spPr>
          <a:xfrm>
            <a:off x="251520" y="6309320"/>
            <a:ext cx="2880320" cy="338554"/>
          </a:xfrm>
          <a:prstGeom prst="rect">
            <a:avLst/>
          </a:prstGeom>
          <a:noFill/>
        </p:spPr>
        <p:txBody>
          <a:bodyPr wrap="square" rtlCol="0">
            <a:spAutoFit/>
          </a:bodyPr>
          <a:lstStyle/>
          <a:p>
            <a:r>
              <a:rPr lang="en-US" sz="1600" b="1" dirty="0" smtClean="0">
                <a:solidFill>
                  <a:srgbClr val="404040"/>
                </a:solidFill>
                <a:latin typeface="Calibri" pitchFamily="34" charset="0"/>
                <a:cs typeface="Helvetica 55 Roman"/>
              </a:rPr>
              <a:t>Recorded October 24</a:t>
            </a:r>
            <a:r>
              <a:rPr lang="en-US" sz="1600" b="1" baseline="30000" dirty="0" smtClean="0">
                <a:solidFill>
                  <a:srgbClr val="404040"/>
                </a:solidFill>
                <a:latin typeface="Calibri" pitchFamily="34" charset="0"/>
                <a:cs typeface="Helvetica 55 Roman"/>
              </a:rPr>
              <a:t>th</a:t>
            </a:r>
            <a:r>
              <a:rPr lang="en-US" sz="1600" b="1" dirty="0" smtClean="0">
                <a:solidFill>
                  <a:srgbClr val="404040"/>
                </a:solidFill>
                <a:latin typeface="Calibri" pitchFamily="34" charset="0"/>
                <a:cs typeface="Helvetica 55 Roman"/>
              </a:rPr>
              <a:t>, 2014</a:t>
            </a:r>
            <a:endParaRPr lang="en-GB" sz="1600" b="1" dirty="0" smtClean="0">
              <a:solidFill>
                <a:srgbClr val="404040"/>
              </a:solidFill>
              <a:latin typeface="Calibri" pitchFamily="34" charset="0"/>
              <a:cs typeface="Helvetica 55 Roman"/>
            </a:endParaRPr>
          </a:p>
        </p:txBody>
      </p:sp>
    </p:spTree>
    <p:extLst>
      <p:ext uri="{BB962C8B-B14F-4D97-AF65-F5344CB8AC3E}">
        <p14:creationId xmlns="" xmlns:p14="http://schemas.microsoft.com/office/powerpoint/2010/main" val="3543631982"/>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712367" y="2316167"/>
            <a:ext cx="7710475" cy="1293808"/>
          </a:xfrm>
        </p:spPr>
        <p:txBody>
          <a:bodyPr/>
          <a:lstStyle/>
          <a:p>
            <a:pPr algn="ctr"/>
            <a:r>
              <a:rPr lang="en-US" altLang="ko-KR" b="1" dirty="0" smtClean="0">
                <a:latin typeface="Verdana" pitchFamily="34" charset="0"/>
                <a:ea typeface="Verdana" pitchFamily="34" charset="0"/>
                <a:cs typeface="Verdana" pitchFamily="34" charset="0"/>
              </a:rPr>
              <a:t>Q &amp; A</a:t>
            </a:r>
            <a:endParaRPr lang="ko-KR" altLang="en-US" b="1" dirty="0">
              <a:latin typeface="Verdana" pitchFamily="34" charset="0"/>
              <a:cs typeface="Verdana" pitchFamily="34" charset="0"/>
            </a:endParaRPr>
          </a:p>
        </p:txBody>
      </p:sp>
    </p:spTree>
    <p:extLst>
      <p:ext uri="{BB962C8B-B14F-4D97-AF65-F5344CB8AC3E}">
        <p14:creationId xmlns="" xmlns:p14="http://schemas.microsoft.com/office/powerpoint/2010/main" val="3151511234"/>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422910" y="2965450"/>
            <a:ext cx="4606290" cy="2822045"/>
          </a:xfrm>
        </p:spPr>
        <p:txBody>
          <a:bodyPr/>
          <a:lstStyle/>
          <a:p>
            <a:pPr lvl="0" algn="ctr">
              <a:buNone/>
              <a:defRPr/>
            </a:pPr>
            <a:r>
              <a:rPr lang="en-US" sz="5400" b="1" kern="1200" dirty="0" smtClean="0">
                <a:latin typeface="Arial" pitchFamily="-84" charset="0"/>
                <a:ea typeface="ＭＳ Ｐゴシック" pitchFamily="34" charset="-128"/>
                <a:cs typeface="+mn-cs"/>
              </a:rPr>
              <a:t>Thank You</a:t>
            </a:r>
          </a:p>
          <a:p>
            <a:pPr lvl="0" algn="ctr">
              <a:buNone/>
              <a:defRPr/>
            </a:pPr>
            <a:r>
              <a:rPr lang="en-US" sz="1400" b="1" kern="1200" dirty="0" smtClean="0">
                <a:latin typeface="Arial" pitchFamily="-84" charset="0"/>
                <a:ea typeface="ＭＳ Ｐゴシック" pitchFamily="34" charset="-128"/>
                <a:cs typeface="+mn-cs"/>
              </a:rPr>
              <a:t>speaker@fortinet.com</a:t>
            </a:r>
            <a:endParaRPr lang="en-US" sz="1200" b="1" kern="1200" dirty="0" smtClean="0">
              <a:latin typeface="Arial" pitchFamily="-84" charset="0"/>
              <a:ea typeface="ＭＳ Ｐゴシック" pitchFamily="34" charset="-128"/>
              <a:cs typeface="+mn-cs"/>
            </a:endParaRPr>
          </a:p>
          <a:p>
            <a:endParaRPr lang="en-US" dirty="0"/>
          </a:p>
        </p:txBody>
      </p:sp>
      <p:pic>
        <p:nvPicPr>
          <p:cNvPr id="4" name="Picture 3"/>
          <p:cNvPicPr>
            <a:picLocks noChangeAspect="1"/>
          </p:cNvPicPr>
          <p:nvPr/>
        </p:nvPicPr>
        <p:blipFill>
          <a:blip r:embed="rId2" cstate="print"/>
          <a:stretch>
            <a:fillRect/>
          </a:stretch>
        </p:blipFill>
        <p:spPr>
          <a:xfrm>
            <a:off x="5399785" y="1076960"/>
            <a:ext cx="3744215" cy="5140960"/>
          </a:xfrm>
          <a:prstGeom prst="rect">
            <a:avLst/>
          </a:prstGeom>
        </p:spPr>
      </p:pic>
    </p:spTree>
    <p:extLst>
      <p:ext uri="{BB962C8B-B14F-4D97-AF65-F5344CB8AC3E}">
        <p14:creationId xmlns="" xmlns:p14="http://schemas.microsoft.com/office/powerpoint/2010/main" val="4269219412"/>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_h1"/>
          <p:cNvSpPr>
            <a:spLocks noGrp="1" noChangeArrowheads="1"/>
          </p:cNvSpPr>
          <p:nvPr>
            <p:ph type="title"/>
          </p:nvPr>
        </p:nvSpPr>
        <p:spPr/>
        <p:txBody>
          <a:bodyPr/>
          <a:lstStyle/>
          <a:p>
            <a:r>
              <a:rPr lang="de-DE" noProof="1" smtClean="0"/>
              <a:t>A Structured Approach for Maximum Protection</a:t>
            </a:r>
          </a:p>
        </p:txBody>
      </p:sp>
      <p:cxnSp>
        <p:nvCxnSpPr>
          <p:cNvPr id="33" name="Gerade Verbindung 32"/>
          <p:cNvCxnSpPr/>
          <p:nvPr/>
        </p:nvCxnSpPr>
        <p:spPr bwMode="gray">
          <a:xfrm>
            <a:off x="302079" y="1533036"/>
            <a:ext cx="3055659" cy="0"/>
          </a:xfrm>
          <a:prstGeom prst="line">
            <a:avLst/>
          </a:prstGeom>
          <a:noFill/>
          <a:ln w="19050">
            <a:solidFill>
              <a:srgbClr val="969696"/>
            </a:solidFill>
            <a:prstDash val="sysDot"/>
            <a:round/>
            <a:headEnd/>
            <a:tailEnd/>
          </a:ln>
        </p:spPr>
      </p:cxnSp>
      <p:sp>
        <p:nvSpPr>
          <p:cNvPr id="34" name="Text Box 13"/>
          <p:cNvSpPr txBox="1">
            <a:spLocks noChangeArrowheads="1"/>
          </p:cNvSpPr>
          <p:nvPr/>
        </p:nvSpPr>
        <p:spPr bwMode="gray">
          <a:xfrm>
            <a:off x="302079" y="1406598"/>
            <a:ext cx="2430236" cy="1075764"/>
          </a:xfrm>
          <a:prstGeom prst="rect">
            <a:avLst/>
          </a:prstGeom>
          <a:noFill/>
          <a:ln w="9525" algn="ctr">
            <a:noFill/>
            <a:miter lim="800000"/>
            <a:headEnd/>
            <a:tailEnd/>
          </a:ln>
        </p:spPr>
        <p:txBody>
          <a:bodyPr wrap="square" lIns="0" tIns="90000" rIns="0" bIns="0">
            <a:spAutoFit/>
          </a:bodyPr>
          <a:lstStyle/>
          <a:p>
            <a:pPr defTabSz="801688"/>
            <a:r>
              <a:rPr lang="en-US" sz="2400" b="1" dirty="0" smtClean="0">
                <a:solidFill>
                  <a:prstClr val="black"/>
                </a:solidFill>
              </a:rPr>
              <a:t>Access Control</a:t>
            </a:r>
          </a:p>
          <a:p>
            <a:pPr marL="174625" indent="-174625" defTabSz="801688">
              <a:buFont typeface="Arial" pitchFamily="34" charset="0"/>
              <a:buChar char="•"/>
            </a:pPr>
            <a:r>
              <a:rPr lang="en-US" sz="2000" b="1" i="1" dirty="0" smtClean="0"/>
              <a:t>Reduce Attack Surface</a:t>
            </a:r>
          </a:p>
        </p:txBody>
      </p:sp>
      <p:cxnSp>
        <p:nvCxnSpPr>
          <p:cNvPr id="60" name="Gerade Verbindung 59"/>
          <p:cNvCxnSpPr/>
          <p:nvPr/>
        </p:nvCxnSpPr>
        <p:spPr bwMode="gray">
          <a:xfrm>
            <a:off x="5727276" y="1533036"/>
            <a:ext cx="3071895" cy="0"/>
          </a:xfrm>
          <a:prstGeom prst="line">
            <a:avLst/>
          </a:prstGeom>
          <a:noFill/>
          <a:ln w="19050">
            <a:solidFill>
              <a:srgbClr val="969696"/>
            </a:solidFill>
            <a:prstDash val="sysDot"/>
            <a:round/>
            <a:headEnd/>
            <a:tailEnd/>
          </a:ln>
        </p:spPr>
      </p:cxnSp>
      <p:sp>
        <p:nvSpPr>
          <p:cNvPr id="61" name="Text Box 13"/>
          <p:cNvSpPr txBox="1">
            <a:spLocks noChangeArrowheads="1"/>
          </p:cNvSpPr>
          <p:nvPr/>
        </p:nvSpPr>
        <p:spPr bwMode="gray">
          <a:xfrm>
            <a:off x="6444350" y="1406598"/>
            <a:ext cx="2616086" cy="1291208"/>
          </a:xfrm>
          <a:prstGeom prst="rect">
            <a:avLst/>
          </a:prstGeom>
          <a:noFill/>
          <a:ln w="9525" algn="ctr">
            <a:noFill/>
            <a:miter lim="800000"/>
            <a:headEnd/>
            <a:tailEnd/>
          </a:ln>
        </p:spPr>
        <p:txBody>
          <a:bodyPr wrap="square" lIns="0" tIns="90000" rIns="0" bIns="0">
            <a:spAutoFit/>
          </a:bodyPr>
          <a:lstStyle/>
          <a:p>
            <a:pPr defTabSz="801688"/>
            <a:r>
              <a:rPr lang="en-US" sz="2400" b="1" dirty="0" smtClean="0">
                <a:solidFill>
                  <a:prstClr val="black"/>
                </a:solidFill>
              </a:rPr>
              <a:t>Threat Prevention</a:t>
            </a:r>
          </a:p>
          <a:p>
            <a:pPr marL="174625" indent="-174625" defTabSz="801688">
              <a:buFont typeface="Arial" pitchFamily="34" charset="0"/>
              <a:buChar char="•"/>
            </a:pPr>
            <a:r>
              <a:rPr lang="en-US" sz="2000" b="1" i="1" dirty="0" smtClean="0"/>
              <a:t>Inspect and block threats</a:t>
            </a:r>
          </a:p>
          <a:p>
            <a:pPr algn="r" defTabSz="801688">
              <a:buFontTx/>
              <a:buChar char="-"/>
            </a:pPr>
            <a:endParaRPr lang="en-US" sz="1400" b="1" dirty="0" smtClean="0"/>
          </a:p>
        </p:txBody>
      </p:sp>
      <p:sp>
        <p:nvSpPr>
          <p:cNvPr id="63" name="Text Box 13"/>
          <p:cNvSpPr txBox="1">
            <a:spLocks noChangeArrowheads="1"/>
          </p:cNvSpPr>
          <p:nvPr/>
        </p:nvSpPr>
        <p:spPr bwMode="gray">
          <a:xfrm>
            <a:off x="6444350" y="3670093"/>
            <a:ext cx="2485457" cy="1291208"/>
          </a:xfrm>
          <a:prstGeom prst="rect">
            <a:avLst/>
          </a:prstGeom>
          <a:noFill/>
          <a:ln w="9525" algn="ctr">
            <a:noFill/>
            <a:miter lim="800000"/>
            <a:headEnd/>
            <a:tailEnd/>
          </a:ln>
        </p:spPr>
        <p:txBody>
          <a:bodyPr wrap="square" lIns="0" tIns="90000" rIns="0" bIns="0">
            <a:spAutoFit/>
          </a:bodyPr>
          <a:lstStyle/>
          <a:p>
            <a:pPr defTabSz="801688"/>
            <a:r>
              <a:rPr lang="en-US" sz="2400" b="1" dirty="0" smtClean="0">
                <a:solidFill>
                  <a:prstClr val="black"/>
                </a:solidFill>
              </a:rPr>
              <a:t>Threat Detection</a:t>
            </a:r>
            <a:endParaRPr lang="en-US" b="1" dirty="0">
              <a:solidFill>
                <a:prstClr val="black"/>
              </a:solidFill>
            </a:endParaRPr>
          </a:p>
          <a:p>
            <a:pPr marL="174625" indent="-174625" defTabSz="801688">
              <a:buFont typeface="Arial" pitchFamily="34" charset="0"/>
              <a:buChar char="•"/>
            </a:pPr>
            <a:r>
              <a:rPr lang="en-US" sz="2000" b="1" i="1" dirty="0" smtClean="0"/>
              <a:t>Identify new incidents</a:t>
            </a:r>
            <a:endParaRPr lang="en-US" b="1" i="1" dirty="0" smtClean="0"/>
          </a:p>
          <a:p>
            <a:pPr algn="r" defTabSz="801688">
              <a:buFontTx/>
              <a:buChar char="-"/>
            </a:pPr>
            <a:endParaRPr lang="en-US" sz="1400" b="1" dirty="0" smtClean="0"/>
          </a:p>
        </p:txBody>
      </p:sp>
      <p:cxnSp>
        <p:nvCxnSpPr>
          <p:cNvPr id="64" name="Gerade Verbindung 63"/>
          <p:cNvCxnSpPr/>
          <p:nvPr/>
        </p:nvCxnSpPr>
        <p:spPr bwMode="gray">
          <a:xfrm>
            <a:off x="6515216" y="3792062"/>
            <a:ext cx="2283955" cy="0"/>
          </a:xfrm>
          <a:prstGeom prst="line">
            <a:avLst/>
          </a:prstGeom>
          <a:noFill/>
          <a:ln w="19050">
            <a:solidFill>
              <a:srgbClr val="969696"/>
            </a:solidFill>
            <a:prstDash val="sysDot"/>
            <a:round/>
            <a:headEnd/>
            <a:tailEnd/>
          </a:ln>
        </p:spPr>
      </p:cxnSp>
      <p:cxnSp>
        <p:nvCxnSpPr>
          <p:cNvPr id="66" name="Gerade Verbindung 65"/>
          <p:cNvCxnSpPr/>
          <p:nvPr/>
        </p:nvCxnSpPr>
        <p:spPr bwMode="gray">
          <a:xfrm>
            <a:off x="302079" y="3792062"/>
            <a:ext cx="2302618" cy="0"/>
          </a:xfrm>
          <a:prstGeom prst="line">
            <a:avLst/>
          </a:prstGeom>
          <a:noFill/>
          <a:ln w="19050">
            <a:solidFill>
              <a:srgbClr val="969696"/>
            </a:solidFill>
            <a:prstDash val="sysDot"/>
            <a:round/>
            <a:headEnd/>
            <a:tailEnd/>
          </a:ln>
        </p:spPr>
      </p:cxnSp>
      <p:sp>
        <p:nvSpPr>
          <p:cNvPr id="67" name="Text Box 13"/>
          <p:cNvSpPr txBox="1">
            <a:spLocks noChangeArrowheads="1"/>
          </p:cNvSpPr>
          <p:nvPr/>
        </p:nvSpPr>
        <p:spPr bwMode="gray">
          <a:xfrm>
            <a:off x="334736" y="3670093"/>
            <a:ext cx="2441121" cy="1445096"/>
          </a:xfrm>
          <a:prstGeom prst="rect">
            <a:avLst/>
          </a:prstGeom>
          <a:noFill/>
          <a:ln w="9525" algn="ctr">
            <a:noFill/>
            <a:miter lim="800000"/>
            <a:headEnd/>
            <a:tailEnd/>
          </a:ln>
        </p:spPr>
        <p:txBody>
          <a:bodyPr wrap="square" lIns="0" tIns="90000" rIns="0" bIns="0">
            <a:spAutoFit/>
          </a:bodyPr>
          <a:lstStyle/>
          <a:p>
            <a:pPr defTabSz="801688"/>
            <a:r>
              <a:rPr lang="en-US" sz="2400" b="1" dirty="0" smtClean="0">
                <a:solidFill>
                  <a:prstClr val="black"/>
                </a:solidFill>
              </a:rPr>
              <a:t>Continuous Monitoring</a:t>
            </a:r>
            <a:endParaRPr lang="en-US" dirty="0">
              <a:solidFill>
                <a:srgbClr val="808080"/>
              </a:solidFill>
            </a:endParaRPr>
          </a:p>
          <a:p>
            <a:pPr marL="174625" indent="-174625" defTabSz="801688">
              <a:buFont typeface="Arial" pitchFamily="34" charset="0"/>
              <a:buChar char="•"/>
            </a:pPr>
            <a:r>
              <a:rPr lang="en-US" sz="2000" b="1" i="1" dirty="0" smtClean="0"/>
              <a:t>Assess, audit, improve</a:t>
            </a:r>
            <a:endParaRPr lang="en-US" b="1" i="1" dirty="0" smtClean="0"/>
          </a:p>
        </p:txBody>
      </p:sp>
      <p:sp>
        <p:nvSpPr>
          <p:cNvPr id="2" name="TextBox 1"/>
          <p:cNvSpPr txBox="1"/>
          <p:nvPr/>
        </p:nvSpPr>
        <p:spPr>
          <a:xfrm>
            <a:off x="11495686" y="3501704"/>
            <a:ext cx="184666" cy="400110"/>
          </a:xfrm>
          <a:prstGeom prst="rect">
            <a:avLst/>
          </a:prstGeom>
          <a:noFill/>
        </p:spPr>
        <p:txBody>
          <a:bodyPr wrap="none" rtlCol="0">
            <a:spAutoFit/>
          </a:bodyPr>
          <a:lstStyle/>
          <a:p>
            <a:endParaRPr lang="en-US" sz="2000" dirty="0"/>
          </a:p>
        </p:txBody>
      </p:sp>
      <p:grpSp>
        <p:nvGrpSpPr>
          <p:cNvPr id="3" name="Group 57"/>
          <p:cNvGrpSpPr/>
          <p:nvPr/>
        </p:nvGrpSpPr>
        <p:grpSpPr>
          <a:xfrm>
            <a:off x="2655505" y="1498499"/>
            <a:ext cx="3848005" cy="3836262"/>
            <a:chOff x="2655505" y="1498499"/>
            <a:chExt cx="3848005" cy="3836262"/>
          </a:xfrm>
        </p:grpSpPr>
        <p:grpSp>
          <p:nvGrpSpPr>
            <p:cNvPr id="4" name="Gruppieren 81"/>
            <p:cNvGrpSpPr/>
            <p:nvPr/>
          </p:nvGrpSpPr>
          <p:grpSpPr>
            <a:xfrm>
              <a:off x="2655505" y="1583970"/>
              <a:ext cx="3747600" cy="3750791"/>
              <a:chOff x="2696618" y="1812870"/>
              <a:chExt cx="3747600" cy="3750791"/>
            </a:xfrm>
            <a:effectLst/>
          </p:grpSpPr>
          <p:sp>
            <p:nvSpPr>
              <p:cNvPr id="83" name="Oval 29"/>
              <p:cNvSpPr>
                <a:spLocks noChangeArrowheads="1"/>
              </p:cNvSpPr>
              <p:nvPr/>
            </p:nvSpPr>
            <p:spPr bwMode="gray">
              <a:xfrm>
                <a:off x="2696618" y="1812870"/>
                <a:ext cx="3747600" cy="3747600"/>
              </a:xfrm>
              <a:prstGeom prst="ellipse">
                <a:avLst/>
              </a:prstGeom>
              <a:solidFill>
                <a:srgbClr val="FFFFFF"/>
              </a:solidFill>
              <a:ln w="12700">
                <a:noFill/>
                <a:prstDash val="lgDash"/>
                <a:round/>
                <a:headEnd/>
                <a:tailEnd/>
              </a:ln>
              <a:effectLst>
                <a:outerShdw blurRad="127000" dist="127000" dir="18900000" sy="23000" kx="-1200000" algn="bl" rotWithShape="0">
                  <a:prstClr val="black">
                    <a:alpha val="15000"/>
                  </a:prstClr>
                </a:outerShdw>
                <a:reflection blurRad="6350" stA="52000" endA="300" endPos="35000" dir="5400000" sy="-100000" algn="bl" rotWithShape="0"/>
              </a:effectLst>
            </p:spPr>
            <p:txBody>
              <a:bodyPr wrap="none" anchor="ctr"/>
              <a:lstStyle/>
              <a:p>
                <a:endParaRPr lang="de-DE" noProof="1">
                  <a:solidFill>
                    <a:prstClr val="black"/>
                  </a:solidFill>
                </a:endParaRPr>
              </a:p>
            </p:txBody>
          </p:sp>
          <p:sp>
            <p:nvSpPr>
              <p:cNvPr id="84" name="Oval 29"/>
              <p:cNvSpPr>
                <a:spLocks noChangeArrowheads="1"/>
              </p:cNvSpPr>
              <p:nvPr/>
            </p:nvSpPr>
            <p:spPr bwMode="gray">
              <a:xfrm>
                <a:off x="2696618" y="1816071"/>
                <a:ext cx="3747590" cy="3747590"/>
              </a:xfrm>
              <a:prstGeom prst="ellipse">
                <a:avLst/>
              </a:prstGeom>
              <a:solidFill>
                <a:srgbClr val="FFFFFF"/>
              </a:solidFill>
              <a:ln w="12700">
                <a:noFill/>
                <a:prstDash val="lgDash"/>
                <a:round/>
                <a:headEnd/>
                <a:tailEnd/>
              </a:ln>
              <a:effectLst>
                <a:outerShdw blurRad="190500" sx="102000" sy="102000" algn="ctr" rotWithShape="0">
                  <a:prstClr val="black">
                    <a:alpha val="40000"/>
                  </a:prstClr>
                </a:outerShdw>
              </a:effectLst>
            </p:spPr>
            <p:txBody>
              <a:bodyPr wrap="none" anchor="ctr"/>
              <a:lstStyle/>
              <a:p>
                <a:endParaRPr lang="de-DE" noProof="1">
                  <a:solidFill>
                    <a:prstClr val="black"/>
                  </a:solidFill>
                </a:endParaRPr>
              </a:p>
            </p:txBody>
          </p:sp>
        </p:grpSp>
        <p:grpSp>
          <p:nvGrpSpPr>
            <p:cNvPr id="5" name="Gruppieren 4"/>
            <p:cNvGrpSpPr/>
            <p:nvPr/>
          </p:nvGrpSpPr>
          <p:grpSpPr>
            <a:xfrm>
              <a:off x="2767695" y="1498499"/>
              <a:ext cx="3735815" cy="3803003"/>
              <a:chOff x="2799405" y="1716110"/>
              <a:chExt cx="3735815" cy="3803003"/>
            </a:xfrm>
            <a:effectLst>
              <a:reflection blurRad="6350" stA="20000" endPos="40000" dist="203200" dir="5400000" sy="-100000" algn="bl" rotWithShape="0"/>
            </a:effectLst>
          </p:grpSpPr>
          <p:sp>
            <p:nvSpPr>
              <p:cNvPr id="70" name="Freeform 16"/>
              <p:cNvSpPr>
                <a:spLocks/>
              </p:cNvSpPr>
              <p:nvPr/>
            </p:nvSpPr>
            <p:spPr bwMode="gray">
              <a:xfrm rot="4393808">
                <a:off x="4562224" y="1951584"/>
                <a:ext cx="1728414" cy="1257466"/>
              </a:xfrm>
              <a:custGeom>
                <a:avLst/>
                <a:gdLst/>
                <a:ahLst/>
                <a:cxnLst>
                  <a:cxn ang="0">
                    <a:pos x="29" y="181"/>
                  </a:cxn>
                  <a:cxn ang="0">
                    <a:pos x="30" y="184"/>
                  </a:cxn>
                  <a:cxn ang="0">
                    <a:pos x="44" y="208"/>
                  </a:cxn>
                  <a:cxn ang="0">
                    <a:pos x="267" y="46"/>
                  </a:cxn>
                  <a:cxn ang="0">
                    <a:pos x="287" y="23"/>
                  </a:cxn>
                  <a:cxn ang="0">
                    <a:pos x="267" y="0"/>
                  </a:cxn>
                  <a:cxn ang="0">
                    <a:pos x="0" y="194"/>
                  </a:cxn>
                  <a:cxn ang="0">
                    <a:pos x="26" y="183"/>
                  </a:cxn>
                  <a:cxn ang="0">
                    <a:pos x="29" y="181"/>
                  </a:cxn>
                </a:cxnLst>
                <a:rect l="0" t="0" r="r" b="b"/>
                <a:pathLst>
                  <a:path w="287" h="208">
                    <a:moveTo>
                      <a:pt x="29" y="181"/>
                    </a:moveTo>
                    <a:cubicBezTo>
                      <a:pt x="30" y="184"/>
                      <a:pt x="30" y="184"/>
                      <a:pt x="30" y="184"/>
                    </a:cubicBezTo>
                    <a:cubicBezTo>
                      <a:pt x="44" y="208"/>
                      <a:pt x="44" y="208"/>
                      <a:pt x="44" y="208"/>
                    </a:cubicBezTo>
                    <a:cubicBezTo>
                      <a:pt x="78" y="116"/>
                      <a:pt x="165" y="50"/>
                      <a:pt x="267" y="46"/>
                    </a:cubicBezTo>
                    <a:cubicBezTo>
                      <a:pt x="287" y="23"/>
                      <a:pt x="287" y="23"/>
                      <a:pt x="287" y="23"/>
                    </a:cubicBezTo>
                    <a:cubicBezTo>
                      <a:pt x="267" y="0"/>
                      <a:pt x="267" y="0"/>
                      <a:pt x="267" y="0"/>
                    </a:cubicBezTo>
                    <a:cubicBezTo>
                      <a:pt x="144" y="4"/>
                      <a:pt x="40" y="83"/>
                      <a:pt x="0" y="194"/>
                    </a:cubicBezTo>
                    <a:cubicBezTo>
                      <a:pt x="26" y="183"/>
                      <a:pt x="26" y="183"/>
                      <a:pt x="26" y="183"/>
                    </a:cubicBezTo>
                    <a:lnTo>
                      <a:pt x="29" y="181"/>
                    </a:lnTo>
                    <a:close/>
                  </a:path>
                </a:pathLst>
              </a:custGeom>
              <a:gradFill flip="none" rotWithShape="1">
                <a:gsLst>
                  <a:gs pos="0">
                    <a:schemeClr val="accent1">
                      <a:lumMod val="60000"/>
                      <a:lumOff val="40000"/>
                    </a:schemeClr>
                  </a:gs>
                  <a:gs pos="100000">
                    <a:schemeClr val="accent1"/>
                  </a:gs>
                </a:gsLst>
                <a:lin ang="2700000" scaled="0"/>
                <a:tileRect/>
              </a:gradFill>
              <a:ln w="12700" cap="flat">
                <a:noFill/>
                <a:prstDash val="solid"/>
                <a:miter lim="800000"/>
                <a:headEnd/>
                <a:tailEnd/>
              </a:ln>
              <a:effectLst>
                <a:outerShdw blurRad="127000" sx="102000" sy="102000" algn="ctr" rotWithShape="0">
                  <a:prstClr val="black">
                    <a:alpha val="7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endParaRPr lang="en-GB" noProof="1">
                  <a:solidFill>
                    <a:prstClr val="black"/>
                  </a:solidFill>
                </a:endParaRPr>
              </a:p>
            </p:txBody>
          </p:sp>
          <p:sp>
            <p:nvSpPr>
              <p:cNvPr id="72" name="Freeform 14"/>
              <p:cNvSpPr>
                <a:spLocks/>
              </p:cNvSpPr>
              <p:nvPr/>
            </p:nvSpPr>
            <p:spPr bwMode="gray">
              <a:xfrm rot="4393808">
                <a:off x="3356854" y="1523623"/>
                <a:ext cx="855397" cy="1970296"/>
              </a:xfrm>
              <a:custGeom>
                <a:avLst/>
                <a:gdLst/>
                <a:ahLst/>
                <a:cxnLst>
                  <a:cxn ang="0">
                    <a:pos x="111" y="296"/>
                  </a:cxn>
                  <a:cxn ang="0">
                    <a:pos x="113" y="295"/>
                  </a:cxn>
                  <a:cxn ang="0">
                    <a:pos x="141" y="289"/>
                  </a:cxn>
                  <a:cxn ang="0">
                    <a:pos x="46" y="95"/>
                  </a:cxn>
                  <a:cxn ang="0">
                    <a:pos x="56" y="26"/>
                  </a:cxn>
                  <a:cxn ang="0">
                    <a:pos x="40" y="0"/>
                  </a:cxn>
                  <a:cxn ang="0">
                    <a:pos x="12" y="12"/>
                  </a:cxn>
                  <a:cxn ang="0">
                    <a:pos x="0" y="95"/>
                  </a:cxn>
                  <a:cxn ang="0">
                    <a:pos x="114" y="326"/>
                  </a:cxn>
                  <a:cxn ang="0">
                    <a:pos x="111" y="298"/>
                  </a:cxn>
                  <a:cxn ang="0">
                    <a:pos x="111" y="296"/>
                  </a:cxn>
                </a:cxnLst>
                <a:rect l="0" t="0" r="r" b="b"/>
                <a:pathLst>
                  <a:path w="141" h="326">
                    <a:moveTo>
                      <a:pt x="111" y="296"/>
                    </a:moveTo>
                    <a:cubicBezTo>
                      <a:pt x="113" y="295"/>
                      <a:pt x="113" y="295"/>
                      <a:pt x="113" y="295"/>
                    </a:cubicBezTo>
                    <a:cubicBezTo>
                      <a:pt x="141" y="289"/>
                      <a:pt x="141" y="289"/>
                      <a:pt x="141" y="289"/>
                    </a:cubicBezTo>
                    <a:cubicBezTo>
                      <a:pt x="83" y="244"/>
                      <a:pt x="46" y="174"/>
                      <a:pt x="46" y="95"/>
                    </a:cubicBezTo>
                    <a:cubicBezTo>
                      <a:pt x="46" y="71"/>
                      <a:pt x="49" y="48"/>
                      <a:pt x="56" y="26"/>
                    </a:cubicBezTo>
                    <a:cubicBezTo>
                      <a:pt x="40" y="0"/>
                      <a:pt x="40" y="0"/>
                      <a:pt x="40" y="0"/>
                    </a:cubicBezTo>
                    <a:cubicBezTo>
                      <a:pt x="12" y="12"/>
                      <a:pt x="12" y="12"/>
                      <a:pt x="12" y="12"/>
                    </a:cubicBezTo>
                    <a:cubicBezTo>
                      <a:pt x="4" y="39"/>
                      <a:pt x="0" y="66"/>
                      <a:pt x="0" y="95"/>
                    </a:cubicBezTo>
                    <a:cubicBezTo>
                      <a:pt x="0" y="189"/>
                      <a:pt x="45" y="273"/>
                      <a:pt x="114" y="326"/>
                    </a:cubicBezTo>
                    <a:cubicBezTo>
                      <a:pt x="111" y="298"/>
                      <a:pt x="111" y="298"/>
                      <a:pt x="111" y="298"/>
                    </a:cubicBezTo>
                    <a:lnTo>
                      <a:pt x="111" y="296"/>
                    </a:lnTo>
                    <a:close/>
                  </a:path>
                </a:pathLst>
              </a:custGeom>
              <a:gradFill flip="none" rotWithShape="1">
                <a:gsLst>
                  <a:gs pos="0">
                    <a:schemeClr val="accent1">
                      <a:lumMod val="60000"/>
                      <a:lumOff val="40000"/>
                    </a:schemeClr>
                  </a:gs>
                  <a:gs pos="100000">
                    <a:schemeClr val="accent1"/>
                  </a:gs>
                </a:gsLst>
                <a:lin ang="2700000" scaled="0"/>
                <a:tileRect/>
              </a:gradFill>
              <a:ln w="12700" cap="flat">
                <a:noFill/>
                <a:prstDash val="solid"/>
                <a:miter lim="800000"/>
                <a:headEnd/>
                <a:tailEnd/>
              </a:ln>
              <a:effectLst>
                <a:outerShdw blurRad="127000" sx="102000" sy="102000" algn="ctr" rotWithShape="0">
                  <a:prstClr val="black">
                    <a:alpha val="7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endParaRPr lang="en-GB" noProof="1">
                  <a:solidFill>
                    <a:prstClr val="black"/>
                  </a:solidFill>
                </a:endParaRPr>
              </a:p>
            </p:txBody>
          </p:sp>
          <p:sp>
            <p:nvSpPr>
              <p:cNvPr id="73" name="Freeform 15"/>
              <p:cNvSpPr>
                <a:spLocks/>
              </p:cNvSpPr>
              <p:nvPr/>
            </p:nvSpPr>
            <p:spPr bwMode="gray">
              <a:xfrm rot="4393808">
                <a:off x="5061502" y="3515271"/>
                <a:ext cx="1621089" cy="1326346"/>
              </a:xfrm>
              <a:custGeom>
                <a:avLst/>
                <a:gdLst/>
                <a:ahLst/>
                <a:cxnLst>
                  <a:cxn ang="0">
                    <a:pos x="21" y="23"/>
                  </a:cxn>
                  <a:cxn ang="0">
                    <a:pos x="19" y="25"/>
                  </a:cxn>
                  <a:cxn ang="0">
                    <a:pos x="1" y="46"/>
                  </a:cxn>
                  <a:cxn ang="0">
                    <a:pos x="224" y="208"/>
                  </a:cxn>
                  <a:cxn ang="0">
                    <a:pos x="252" y="220"/>
                  </a:cxn>
                  <a:cxn ang="0">
                    <a:pos x="268" y="194"/>
                  </a:cxn>
                  <a:cxn ang="0">
                    <a:pos x="0" y="0"/>
                  </a:cxn>
                  <a:cxn ang="0">
                    <a:pos x="19" y="21"/>
                  </a:cxn>
                  <a:cxn ang="0">
                    <a:pos x="21" y="23"/>
                  </a:cxn>
                </a:cxnLst>
                <a:rect l="0" t="0" r="r" b="b"/>
                <a:pathLst>
                  <a:path w="268" h="220">
                    <a:moveTo>
                      <a:pt x="21" y="23"/>
                    </a:moveTo>
                    <a:cubicBezTo>
                      <a:pt x="19" y="25"/>
                      <a:pt x="19" y="25"/>
                      <a:pt x="19" y="25"/>
                    </a:cubicBezTo>
                    <a:cubicBezTo>
                      <a:pt x="1" y="46"/>
                      <a:pt x="1" y="46"/>
                      <a:pt x="1" y="46"/>
                    </a:cubicBezTo>
                    <a:cubicBezTo>
                      <a:pt x="104" y="50"/>
                      <a:pt x="190" y="116"/>
                      <a:pt x="224" y="208"/>
                    </a:cubicBezTo>
                    <a:cubicBezTo>
                      <a:pt x="252" y="220"/>
                      <a:pt x="252" y="220"/>
                      <a:pt x="252" y="220"/>
                    </a:cubicBezTo>
                    <a:cubicBezTo>
                      <a:pt x="268" y="194"/>
                      <a:pt x="268" y="194"/>
                      <a:pt x="268" y="194"/>
                    </a:cubicBezTo>
                    <a:cubicBezTo>
                      <a:pt x="228" y="83"/>
                      <a:pt x="124" y="4"/>
                      <a:pt x="0" y="0"/>
                    </a:cubicBezTo>
                    <a:cubicBezTo>
                      <a:pt x="19" y="21"/>
                      <a:pt x="19" y="21"/>
                      <a:pt x="19" y="21"/>
                    </a:cubicBezTo>
                    <a:lnTo>
                      <a:pt x="21" y="23"/>
                    </a:lnTo>
                    <a:close/>
                  </a:path>
                </a:pathLst>
              </a:custGeom>
              <a:gradFill flip="none" rotWithShape="1">
                <a:gsLst>
                  <a:gs pos="0">
                    <a:schemeClr val="accent1">
                      <a:lumMod val="60000"/>
                      <a:lumOff val="40000"/>
                    </a:schemeClr>
                  </a:gs>
                  <a:gs pos="100000">
                    <a:schemeClr val="accent1"/>
                  </a:gs>
                </a:gsLst>
                <a:lin ang="2700000" scaled="0"/>
                <a:tileRect/>
              </a:gradFill>
              <a:ln w="12700" cap="flat">
                <a:noFill/>
                <a:prstDash val="solid"/>
                <a:miter lim="800000"/>
                <a:headEnd/>
                <a:tailEnd/>
              </a:ln>
              <a:effectLst>
                <a:outerShdw blurRad="127000" sx="102000" sy="102000" algn="ctr" rotWithShape="0">
                  <a:prstClr val="black">
                    <a:alpha val="7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endParaRPr lang="en-GB" noProof="1">
                  <a:solidFill>
                    <a:prstClr val="black"/>
                  </a:solidFill>
                </a:endParaRPr>
              </a:p>
            </p:txBody>
          </p:sp>
          <p:sp>
            <p:nvSpPr>
              <p:cNvPr id="74" name="Freeform 17"/>
              <p:cNvSpPr>
                <a:spLocks/>
              </p:cNvSpPr>
              <p:nvPr/>
            </p:nvSpPr>
            <p:spPr bwMode="gray">
              <a:xfrm rot="4393808">
                <a:off x="2121843" y="3830477"/>
                <a:ext cx="2005537" cy="538227"/>
              </a:xfrm>
              <a:custGeom>
                <a:avLst/>
                <a:gdLst/>
                <a:ahLst/>
                <a:cxnLst>
                  <a:cxn ang="0">
                    <a:pos x="303" y="31"/>
                  </a:cxn>
                  <a:cxn ang="0">
                    <a:pos x="303" y="28"/>
                  </a:cxn>
                  <a:cxn ang="0">
                    <a:pos x="306" y="0"/>
                  </a:cxn>
                  <a:cxn ang="0">
                    <a:pos x="168" y="43"/>
                  </a:cxn>
                  <a:cxn ang="0">
                    <a:pos x="30" y="0"/>
                  </a:cxn>
                  <a:cxn ang="0">
                    <a:pos x="0" y="7"/>
                  </a:cxn>
                  <a:cxn ang="0">
                    <a:pos x="3" y="38"/>
                  </a:cxn>
                  <a:cxn ang="0">
                    <a:pos x="168" y="89"/>
                  </a:cxn>
                  <a:cxn ang="0">
                    <a:pos x="333" y="38"/>
                  </a:cxn>
                  <a:cxn ang="0">
                    <a:pos x="306" y="32"/>
                  </a:cxn>
                  <a:cxn ang="0">
                    <a:pos x="303" y="31"/>
                  </a:cxn>
                </a:cxnLst>
                <a:rect l="0" t="0" r="r" b="b"/>
                <a:pathLst>
                  <a:path w="333" h="89">
                    <a:moveTo>
                      <a:pt x="303" y="31"/>
                    </a:moveTo>
                    <a:cubicBezTo>
                      <a:pt x="303" y="28"/>
                      <a:pt x="303" y="28"/>
                      <a:pt x="303" y="28"/>
                    </a:cubicBezTo>
                    <a:cubicBezTo>
                      <a:pt x="306" y="0"/>
                      <a:pt x="306" y="0"/>
                      <a:pt x="306" y="0"/>
                    </a:cubicBezTo>
                    <a:cubicBezTo>
                      <a:pt x="266" y="27"/>
                      <a:pt x="219" y="43"/>
                      <a:pt x="168" y="43"/>
                    </a:cubicBezTo>
                    <a:cubicBezTo>
                      <a:pt x="117" y="43"/>
                      <a:pt x="69" y="27"/>
                      <a:pt x="30" y="0"/>
                    </a:cubicBezTo>
                    <a:cubicBezTo>
                      <a:pt x="0" y="7"/>
                      <a:pt x="0" y="7"/>
                      <a:pt x="0" y="7"/>
                    </a:cubicBezTo>
                    <a:cubicBezTo>
                      <a:pt x="3" y="38"/>
                      <a:pt x="3" y="38"/>
                      <a:pt x="3" y="38"/>
                    </a:cubicBezTo>
                    <a:cubicBezTo>
                      <a:pt x="50" y="70"/>
                      <a:pt x="107" y="89"/>
                      <a:pt x="168" y="89"/>
                    </a:cubicBezTo>
                    <a:cubicBezTo>
                      <a:pt x="229" y="89"/>
                      <a:pt x="286" y="70"/>
                      <a:pt x="333" y="38"/>
                    </a:cubicBezTo>
                    <a:cubicBezTo>
                      <a:pt x="306" y="32"/>
                      <a:pt x="306" y="32"/>
                      <a:pt x="306" y="32"/>
                    </a:cubicBezTo>
                    <a:lnTo>
                      <a:pt x="303" y="31"/>
                    </a:lnTo>
                    <a:close/>
                  </a:path>
                </a:pathLst>
              </a:custGeom>
              <a:gradFill flip="none" rotWithShape="1">
                <a:gsLst>
                  <a:gs pos="0">
                    <a:schemeClr val="accent1">
                      <a:lumMod val="60000"/>
                      <a:lumOff val="40000"/>
                    </a:schemeClr>
                  </a:gs>
                  <a:gs pos="100000">
                    <a:schemeClr val="accent1"/>
                  </a:gs>
                </a:gsLst>
                <a:lin ang="2700000" scaled="0"/>
                <a:tileRect/>
              </a:gradFill>
              <a:ln w="12700" cap="flat">
                <a:noFill/>
                <a:prstDash val="solid"/>
                <a:miter lim="800000"/>
                <a:headEnd/>
                <a:tailEnd/>
              </a:ln>
              <a:effectLst>
                <a:outerShdw blurRad="127000" sx="102000" sy="102000" algn="ctr" rotWithShape="0">
                  <a:prstClr val="black">
                    <a:alpha val="7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endParaRPr lang="en-GB" noProof="1">
                  <a:solidFill>
                    <a:prstClr val="black"/>
                  </a:solidFill>
                </a:endParaRPr>
              </a:p>
            </p:txBody>
          </p:sp>
          <p:sp>
            <p:nvSpPr>
              <p:cNvPr id="75" name="Freeform 18"/>
              <p:cNvSpPr>
                <a:spLocks/>
              </p:cNvSpPr>
              <p:nvPr/>
            </p:nvSpPr>
            <p:spPr bwMode="gray">
              <a:xfrm rot="4393808">
                <a:off x="4083076" y="4135099"/>
                <a:ext cx="869814" cy="1898213"/>
              </a:xfrm>
              <a:custGeom>
                <a:avLst/>
                <a:gdLst/>
                <a:ahLst/>
                <a:cxnLst>
                  <a:cxn ang="0">
                    <a:pos x="144" y="82"/>
                  </a:cxn>
                  <a:cxn ang="0">
                    <a:pos x="132" y="0"/>
                  </a:cxn>
                  <a:cxn ang="0">
                    <a:pos x="118" y="24"/>
                  </a:cxn>
                  <a:cxn ang="0">
                    <a:pos x="116" y="26"/>
                  </a:cxn>
                  <a:cxn ang="0">
                    <a:pos x="114" y="25"/>
                  </a:cxn>
                  <a:cxn ang="0">
                    <a:pos x="88" y="14"/>
                  </a:cxn>
                  <a:cxn ang="0">
                    <a:pos x="98" y="82"/>
                  </a:cxn>
                  <a:cxn ang="0">
                    <a:pos x="3" y="276"/>
                  </a:cxn>
                  <a:cxn ang="0">
                    <a:pos x="0" y="307"/>
                  </a:cxn>
                  <a:cxn ang="0">
                    <a:pos x="30" y="314"/>
                  </a:cxn>
                  <a:cxn ang="0">
                    <a:pos x="144" y="82"/>
                  </a:cxn>
                </a:cxnLst>
                <a:rect l="0" t="0" r="r" b="b"/>
                <a:pathLst>
                  <a:path w="144" h="314">
                    <a:moveTo>
                      <a:pt x="144" y="82"/>
                    </a:moveTo>
                    <a:cubicBezTo>
                      <a:pt x="144" y="53"/>
                      <a:pt x="140" y="26"/>
                      <a:pt x="132" y="0"/>
                    </a:cubicBezTo>
                    <a:cubicBezTo>
                      <a:pt x="118" y="24"/>
                      <a:pt x="118" y="24"/>
                      <a:pt x="118" y="24"/>
                    </a:cubicBezTo>
                    <a:cubicBezTo>
                      <a:pt x="116" y="26"/>
                      <a:pt x="116" y="26"/>
                      <a:pt x="116" y="26"/>
                    </a:cubicBezTo>
                    <a:cubicBezTo>
                      <a:pt x="114" y="25"/>
                      <a:pt x="114" y="25"/>
                      <a:pt x="114" y="25"/>
                    </a:cubicBezTo>
                    <a:cubicBezTo>
                      <a:pt x="88" y="14"/>
                      <a:pt x="88" y="14"/>
                      <a:pt x="88" y="14"/>
                    </a:cubicBezTo>
                    <a:cubicBezTo>
                      <a:pt x="94" y="35"/>
                      <a:pt x="98" y="58"/>
                      <a:pt x="98" y="82"/>
                    </a:cubicBezTo>
                    <a:cubicBezTo>
                      <a:pt x="98" y="161"/>
                      <a:pt x="61" y="231"/>
                      <a:pt x="3" y="276"/>
                    </a:cubicBezTo>
                    <a:cubicBezTo>
                      <a:pt x="0" y="307"/>
                      <a:pt x="0" y="307"/>
                      <a:pt x="0" y="307"/>
                    </a:cubicBezTo>
                    <a:cubicBezTo>
                      <a:pt x="30" y="314"/>
                      <a:pt x="30" y="314"/>
                      <a:pt x="30" y="314"/>
                    </a:cubicBezTo>
                    <a:cubicBezTo>
                      <a:pt x="99" y="260"/>
                      <a:pt x="144" y="176"/>
                      <a:pt x="144" y="82"/>
                    </a:cubicBezTo>
                    <a:close/>
                  </a:path>
                </a:pathLst>
              </a:custGeom>
              <a:gradFill flip="none" rotWithShape="1">
                <a:gsLst>
                  <a:gs pos="0">
                    <a:schemeClr val="accent1">
                      <a:lumMod val="60000"/>
                      <a:lumOff val="40000"/>
                    </a:schemeClr>
                  </a:gs>
                  <a:gs pos="100000">
                    <a:schemeClr val="accent1"/>
                  </a:gs>
                </a:gsLst>
                <a:lin ang="2700000" scaled="0"/>
                <a:tileRect/>
              </a:gradFill>
              <a:ln w="12700" cap="flat">
                <a:noFill/>
                <a:prstDash val="solid"/>
                <a:miter lim="800000"/>
                <a:headEnd/>
                <a:tailEnd/>
              </a:ln>
              <a:effectLst>
                <a:outerShdw blurRad="127000" sx="102000" sy="102000" algn="ctr" rotWithShape="0">
                  <a:prstClr val="black">
                    <a:alpha val="7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endParaRPr lang="en-GB" noProof="1">
                  <a:solidFill>
                    <a:prstClr val="black"/>
                  </a:solidFill>
                </a:endParaRPr>
              </a:p>
            </p:txBody>
          </p:sp>
        </p:grpSp>
        <p:sp>
          <p:nvSpPr>
            <p:cNvPr id="76" name="_color1"/>
            <p:cNvSpPr>
              <a:spLocks/>
            </p:cNvSpPr>
            <p:nvPr/>
          </p:nvSpPr>
          <p:spPr bwMode="gray">
            <a:xfrm rot="4393808">
              <a:off x="2897743" y="3191386"/>
              <a:ext cx="1589052" cy="1046019"/>
            </a:xfrm>
            <a:custGeom>
              <a:avLst/>
              <a:gdLst/>
              <a:ahLst/>
              <a:cxnLst>
                <a:cxn ang="0">
                  <a:pos x="97" y="1"/>
                </a:cxn>
                <a:cxn ang="0">
                  <a:pos x="97" y="0"/>
                </a:cxn>
                <a:cxn ang="0">
                  <a:pos x="0" y="133"/>
                </a:cxn>
                <a:cxn ang="0">
                  <a:pos x="132" y="174"/>
                </a:cxn>
                <a:cxn ang="0">
                  <a:pos x="264" y="133"/>
                </a:cxn>
                <a:cxn ang="0">
                  <a:pos x="167" y="0"/>
                </a:cxn>
                <a:cxn ang="0">
                  <a:pos x="97" y="1"/>
                </a:cxn>
              </a:cxnLst>
              <a:rect l="0" t="0" r="r" b="b"/>
              <a:pathLst>
                <a:path w="264" h="174">
                  <a:moveTo>
                    <a:pt x="97" y="1"/>
                  </a:moveTo>
                  <a:cubicBezTo>
                    <a:pt x="97" y="1"/>
                    <a:pt x="97" y="0"/>
                    <a:pt x="97" y="0"/>
                  </a:cubicBezTo>
                  <a:cubicBezTo>
                    <a:pt x="0" y="133"/>
                    <a:pt x="0" y="133"/>
                    <a:pt x="0" y="133"/>
                  </a:cubicBezTo>
                  <a:cubicBezTo>
                    <a:pt x="38" y="159"/>
                    <a:pt x="83" y="174"/>
                    <a:pt x="132" y="174"/>
                  </a:cubicBezTo>
                  <a:cubicBezTo>
                    <a:pt x="181" y="174"/>
                    <a:pt x="226" y="159"/>
                    <a:pt x="264" y="133"/>
                  </a:cubicBezTo>
                  <a:cubicBezTo>
                    <a:pt x="167" y="0"/>
                    <a:pt x="167" y="0"/>
                    <a:pt x="167" y="0"/>
                  </a:cubicBezTo>
                  <a:cubicBezTo>
                    <a:pt x="146" y="13"/>
                    <a:pt x="119" y="14"/>
                    <a:pt x="97" y="1"/>
                  </a:cubicBezTo>
                  <a:close/>
                </a:path>
              </a:pathLst>
            </a:custGeom>
            <a:gradFill flip="none" rotWithShape="1">
              <a:gsLst>
                <a:gs pos="0">
                  <a:srgbClr val="FFFFFF"/>
                </a:gs>
                <a:gs pos="100000">
                  <a:srgbClr val="D7D7D7"/>
                </a:gs>
              </a:gsLst>
              <a:path path="shape">
                <a:fillToRect l="50000" t="50000" r="50000" b="50000"/>
              </a:path>
              <a:tileRect/>
            </a:gradFill>
            <a:ln w="12700" algn="ctr">
              <a:solidFill>
                <a:srgbClr val="C0C0C0"/>
              </a:solidFill>
              <a:miter lim="800000"/>
              <a:headEnd/>
              <a:tailEnd/>
            </a:ln>
            <a:effectLst>
              <a:innerShdw blurRad="114300">
                <a:prstClr val="black"/>
              </a:innerShdw>
            </a:effectLst>
          </p:spPr>
          <p:txBody>
            <a:bodyPr lIns="288000" tIns="0" rIns="0" bIns="0" anchor="ctr"/>
            <a:lstStyle/>
            <a:p>
              <a:pPr defTabSz="801688" eaLnBrk="0" hangingPunct="0"/>
              <a:endParaRPr lang="en-GB" sz="2000" b="1" noProof="1">
                <a:solidFill>
                  <a:srgbClr val="000000"/>
                </a:solidFill>
                <a:cs typeface="Arial" charset="0"/>
              </a:endParaRPr>
            </a:p>
          </p:txBody>
        </p:sp>
        <p:sp>
          <p:nvSpPr>
            <p:cNvPr id="77" name="_color1"/>
            <p:cNvSpPr>
              <a:spLocks/>
            </p:cNvSpPr>
            <p:nvPr/>
          </p:nvSpPr>
          <p:spPr bwMode="gray">
            <a:xfrm rot="4393808">
              <a:off x="3879808" y="3613710"/>
              <a:ext cx="1127714" cy="1518570"/>
            </a:xfrm>
            <a:custGeom>
              <a:avLst/>
              <a:gdLst/>
              <a:ahLst/>
              <a:cxnLst>
                <a:cxn ang="0">
                  <a:pos x="187" y="66"/>
                </a:cxn>
                <a:cxn ang="0">
                  <a:pos x="178" y="0"/>
                </a:cxn>
                <a:cxn ang="0">
                  <a:pos x="22" y="51"/>
                </a:cxn>
                <a:cxn ang="0">
                  <a:pos x="14" y="101"/>
                </a:cxn>
                <a:cxn ang="0">
                  <a:pos x="0" y="118"/>
                </a:cxn>
                <a:cxn ang="0">
                  <a:pos x="96" y="251"/>
                </a:cxn>
                <a:cxn ang="0">
                  <a:pos x="187" y="66"/>
                </a:cxn>
              </a:cxnLst>
              <a:rect l="0" t="0" r="r" b="b"/>
              <a:pathLst>
                <a:path w="187" h="251">
                  <a:moveTo>
                    <a:pt x="187" y="66"/>
                  </a:moveTo>
                  <a:cubicBezTo>
                    <a:pt x="187" y="43"/>
                    <a:pt x="184" y="21"/>
                    <a:pt x="178" y="0"/>
                  </a:cubicBezTo>
                  <a:cubicBezTo>
                    <a:pt x="22" y="51"/>
                    <a:pt x="22" y="51"/>
                    <a:pt x="22" y="51"/>
                  </a:cubicBezTo>
                  <a:cubicBezTo>
                    <a:pt x="25" y="67"/>
                    <a:pt x="23" y="85"/>
                    <a:pt x="14" y="101"/>
                  </a:cubicBezTo>
                  <a:cubicBezTo>
                    <a:pt x="10" y="107"/>
                    <a:pt x="5" y="113"/>
                    <a:pt x="0" y="118"/>
                  </a:cubicBezTo>
                  <a:cubicBezTo>
                    <a:pt x="96" y="251"/>
                    <a:pt x="96" y="251"/>
                    <a:pt x="96" y="251"/>
                  </a:cubicBezTo>
                  <a:cubicBezTo>
                    <a:pt x="152" y="208"/>
                    <a:pt x="187" y="141"/>
                    <a:pt x="187" y="66"/>
                  </a:cubicBezTo>
                  <a:close/>
                </a:path>
              </a:pathLst>
            </a:custGeom>
            <a:gradFill flip="none" rotWithShape="1">
              <a:gsLst>
                <a:gs pos="0">
                  <a:srgbClr val="FFFFFF"/>
                </a:gs>
                <a:gs pos="100000">
                  <a:srgbClr val="D7D7D7"/>
                </a:gs>
              </a:gsLst>
              <a:path path="shape">
                <a:fillToRect l="50000" t="50000" r="50000" b="50000"/>
              </a:path>
              <a:tileRect/>
            </a:gradFill>
            <a:ln w="12700" algn="ctr">
              <a:solidFill>
                <a:srgbClr val="C0C0C0"/>
              </a:solidFill>
              <a:miter lim="800000"/>
              <a:headEnd/>
              <a:tailEnd/>
            </a:ln>
            <a:effectLst>
              <a:innerShdw blurRad="114300">
                <a:prstClr val="black"/>
              </a:innerShdw>
            </a:effectLst>
          </p:spPr>
          <p:txBody>
            <a:bodyPr lIns="288000" tIns="0" rIns="0" bIns="0" anchor="ctr"/>
            <a:lstStyle/>
            <a:p>
              <a:pPr defTabSz="801688" eaLnBrk="0" hangingPunct="0"/>
              <a:endParaRPr lang="en-GB" sz="2000" b="1" noProof="1">
                <a:solidFill>
                  <a:srgbClr val="000000"/>
                </a:solidFill>
                <a:cs typeface="Arial" charset="0"/>
              </a:endParaRPr>
            </a:p>
          </p:txBody>
        </p:sp>
        <p:sp>
          <p:nvSpPr>
            <p:cNvPr id="78" name="_color1"/>
            <p:cNvSpPr>
              <a:spLocks/>
            </p:cNvSpPr>
            <p:nvPr/>
          </p:nvSpPr>
          <p:spPr bwMode="gray">
            <a:xfrm rot="4393808">
              <a:off x="3390818" y="1991011"/>
              <a:ext cx="1127714" cy="1518570"/>
            </a:xfrm>
            <a:custGeom>
              <a:avLst/>
              <a:gdLst/>
              <a:ahLst/>
              <a:cxnLst>
                <a:cxn ang="0">
                  <a:pos x="165" y="51"/>
                </a:cxn>
                <a:cxn ang="0">
                  <a:pos x="9" y="0"/>
                </a:cxn>
                <a:cxn ang="0">
                  <a:pos x="0" y="66"/>
                </a:cxn>
                <a:cxn ang="0">
                  <a:pos x="90" y="251"/>
                </a:cxn>
                <a:cxn ang="0">
                  <a:pos x="187" y="118"/>
                </a:cxn>
                <a:cxn ang="0">
                  <a:pos x="165" y="51"/>
                </a:cxn>
              </a:cxnLst>
              <a:rect l="0" t="0" r="r" b="b"/>
              <a:pathLst>
                <a:path w="187" h="251">
                  <a:moveTo>
                    <a:pt x="165" y="51"/>
                  </a:moveTo>
                  <a:cubicBezTo>
                    <a:pt x="9" y="0"/>
                    <a:pt x="9" y="0"/>
                    <a:pt x="9" y="0"/>
                  </a:cubicBezTo>
                  <a:cubicBezTo>
                    <a:pt x="3" y="21"/>
                    <a:pt x="0" y="43"/>
                    <a:pt x="0" y="66"/>
                  </a:cubicBezTo>
                  <a:cubicBezTo>
                    <a:pt x="0" y="141"/>
                    <a:pt x="35" y="208"/>
                    <a:pt x="90" y="251"/>
                  </a:cubicBezTo>
                  <a:cubicBezTo>
                    <a:pt x="187" y="118"/>
                    <a:pt x="187" y="118"/>
                    <a:pt x="187" y="118"/>
                  </a:cubicBezTo>
                  <a:cubicBezTo>
                    <a:pt x="168" y="101"/>
                    <a:pt x="160" y="75"/>
                    <a:pt x="165" y="51"/>
                  </a:cubicBezTo>
                  <a:close/>
                </a:path>
              </a:pathLst>
            </a:custGeom>
            <a:gradFill flip="none" rotWithShape="1">
              <a:gsLst>
                <a:gs pos="0">
                  <a:srgbClr val="FFFFFF"/>
                </a:gs>
                <a:gs pos="100000">
                  <a:srgbClr val="D7D7D7"/>
                </a:gs>
              </a:gsLst>
              <a:path path="shape">
                <a:fillToRect l="50000" t="50000" r="50000" b="50000"/>
              </a:path>
              <a:tileRect/>
            </a:gradFill>
            <a:ln w="12700" algn="ctr">
              <a:solidFill>
                <a:srgbClr val="C0C0C0"/>
              </a:solidFill>
              <a:miter lim="800000"/>
              <a:headEnd/>
              <a:tailEnd/>
            </a:ln>
            <a:effectLst>
              <a:innerShdw blurRad="114300">
                <a:prstClr val="black"/>
              </a:innerShdw>
            </a:effectLst>
          </p:spPr>
          <p:txBody>
            <a:bodyPr lIns="288000" tIns="0" rIns="0" bIns="0" anchor="ctr"/>
            <a:lstStyle/>
            <a:p>
              <a:pPr defTabSz="801688" eaLnBrk="0" hangingPunct="0"/>
              <a:endParaRPr lang="en-GB" sz="2000" b="1" noProof="1">
                <a:solidFill>
                  <a:srgbClr val="000000"/>
                </a:solidFill>
                <a:cs typeface="Arial" charset="0"/>
              </a:endParaRPr>
            </a:p>
          </p:txBody>
        </p:sp>
        <p:sp>
          <p:nvSpPr>
            <p:cNvPr id="79" name="_color1"/>
            <p:cNvSpPr>
              <a:spLocks/>
            </p:cNvSpPr>
            <p:nvPr/>
          </p:nvSpPr>
          <p:spPr bwMode="gray">
            <a:xfrm rot="4393808">
              <a:off x="4856738" y="3264585"/>
              <a:ext cx="1283096" cy="1238244"/>
            </a:xfrm>
            <a:custGeom>
              <a:avLst/>
              <a:gdLst/>
              <a:ahLst/>
              <a:cxnLst>
                <a:cxn ang="0">
                  <a:pos x="28" y="173"/>
                </a:cxn>
                <a:cxn ang="0">
                  <a:pos x="57" y="205"/>
                </a:cxn>
                <a:cxn ang="0">
                  <a:pos x="213" y="154"/>
                </a:cxn>
                <a:cxn ang="0">
                  <a:pos x="0" y="0"/>
                </a:cxn>
                <a:cxn ang="0">
                  <a:pos x="0" y="164"/>
                </a:cxn>
                <a:cxn ang="0">
                  <a:pos x="28" y="173"/>
                </a:cxn>
              </a:cxnLst>
              <a:rect l="0" t="0" r="r" b="b"/>
              <a:pathLst>
                <a:path w="213" h="205">
                  <a:moveTo>
                    <a:pt x="28" y="173"/>
                  </a:moveTo>
                  <a:cubicBezTo>
                    <a:pt x="41" y="181"/>
                    <a:pt x="51" y="192"/>
                    <a:pt x="57" y="205"/>
                  </a:cubicBezTo>
                  <a:cubicBezTo>
                    <a:pt x="213" y="154"/>
                    <a:pt x="213" y="154"/>
                    <a:pt x="213" y="154"/>
                  </a:cubicBezTo>
                  <a:cubicBezTo>
                    <a:pt x="181" y="66"/>
                    <a:pt x="98" y="3"/>
                    <a:pt x="0" y="0"/>
                  </a:cubicBezTo>
                  <a:cubicBezTo>
                    <a:pt x="0" y="164"/>
                    <a:pt x="0" y="164"/>
                    <a:pt x="0" y="164"/>
                  </a:cubicBezTo>
                  <a:cubicBezTo>
                    <a:pt x="10" y="165"/>
                    <a:pt x="19" y="168"/>
                    <a:pt x="28" y="173"/>
                  </a:cubicBezTo>
                  <a:close/>
                </a:path>
              </a:pathLst>
            </a:custGeom>
            <a:gradFill flip="none" rotWithShape="1">
              <a:gsLst>
                <a:gs pos="0">
                  <a:srgbClr val="FFFFFF"/>
                </a:gs>
                <a:gs pos="100000">
                  <a:srgbClr val="D7D7D7"/>
                </a:gs>
              </a:gsLst>
              <a:path path="shape">
                <a:fillToRect l="50000" t="50000" r="50000" b="50000"/>
              </a:path>
              <a:tileRect/>
            </a:gradFill>
            <a:ln w="12700" algn="ctr">
              <a:solidFill>
                <a:srgbClr val="C0C0C0"/>
              </a:solidFill>
              <a:miter lim="800000"/>
              <a:headEnd/>
              <a:tailEnd/>
            </a:ln>
            <a:effectLst>
              <a:innerShdw blurRad="114300">
                <a:prstClr val="black"/>
              </a:innerShdw>
            </a:effectLst>
          </p:spPr>
          <p:txBody>
            <a:bodyPr lIns="288000" tIns="0" rIns="0" bIns="0" anchor="ctr"/>
            <a:lstStyle/>
            <a:p>
              <a:pPr defTabSz="801688" eaLnBrk="0" hangingPunct="0"/>
              <a:endParaRPr lang="en-GB" sz="2000" b="1" noProof="1">
                <a:solidFill>
                  <a:srgbClr val="000000"/>
                </a:solidFill>
                <a:cs typeface="Arial" charset="0"/>
              </a:endParaRPr>
            </a:p>
          </p:txBody>
        </p:sp>
        <p:sp>
          <p:nvSpPr>
            <p:cNvPr id="80" name="_color1"/>
            <p:cNvSpPr>
              <a:spLocks/>
            </p:cNvSpPr>
            <p:nvPr/>
          </p:nvSpPr>
          <p:spPr bwMode="gray">
            <a:xfrm rot="4393808">
              <a:off x="4462496" y="1956304"/>
              <a:ext cx="1283095" cy="1238244"/>
            </a:xfrm>
            <a:custGeom>
              <a:avLst/>
              <a:gdLst/>
              <a:ahLst/>
              <a:cxnLst>
                <a:cxn ang="0">
                  <a:pos x="159" y="199"/>
                </a:cxn>
                <a:cxn ang="0">
                  <a:pos x="213" y="164"/>
                </a:cxn>
                <a:cxn ang="0">
                  <a:pos x="213" y="0"/>
                </a:cxn>
                <a:cxn ang="0">
                  <a:pos x="0" y="154"/>
                </a:cxn>
                <a:cxn ang="0">
                  <a:pos x="156" y="205"/>
                </a:cxn>
                <a:cxn ang="0">
                  <a:pos x="159" y="199"/>
                </a:cxn>
              </a:cxnLst>
              <a:rect l="0" t="0" r="r" b="b"/>
              <a:pathLst>
                <a:path w="213" h="205">
                  <a:moveTo>
                    <a:pt x="159" y="199"/>
                  </a:moveTo>
                  <a:cubicBezTo>
                    <a:pt x="171" y="178"/>
                    <a:pt x="191" y="166"/>
                    <a:pt x="213" y="164"/>
                  </a:cubicBezTo>
                  <a:cubicBezTo>
                    <a:pt x="213" y="0"/>
                    <a:pt x="213" y="0"/>
                    <a:pt x="213" y="0"/>
                  </a:cubicBezTo>
                  <a:cubicBezTo>
                    <a:pt x="114" y="3"/>
                    <a:pt x="31" y="66"/>
                    <a:pt x="0" y="154"/>
                  </a:cubicBezTo>
                  <a:cubicBezTo>
                    <a:pt x="156" y="205"/>
                    <a:pt x="156" y="205"/>
                    <a:pt x="156" y="205"/>
                  </a:cubicBezTo>
                  <a:cubicBezTo>
                    <a:pt x="157" y="203"/>
                    <a:pt x="158" y="201"/>
                    <a:pt x="159" y="199"/>
                  </a:cubicBezTo>
                  <a:close/>
                </a:path>
              </a:pathLst>
            </a:custGeom>
            <a:gradFill flip="none" rotWithShape="1">
              <a:gsLst>
                <a:gs pos="0">
                  <a:srgbClr val="FFFFFF"/>
                </a:gs>
                <a:gs pos="100000">
                  <a:srgbClr val="D7D7D7"/>
                </a:gs>
              </a:gsLst>
              <a:path path="shape">
                <a:fillToRect l="50000" t="50000" r="50000" b="50000"/>
              </a:path>
              <a:tileRect/>
            </a:gradFill>
            <a:ln w="12700" algn="ctr">
              <a:solidFill>
                <a:srgbClr val="C0C0C0"/>
              </a:solidFill>
              <a:miter lim="800000"/>
              <a:headEnd/>
              <a:tailEnd/>
            </a:ln>
            <a:effectLst>
              <a:innerShdw blurRad="114300">
                <a:prstClr val="black"/>
              </a:innerShdw>
            </a:effectLst>
          </p:spPr>
          <p:txBody>
            <a:bodyPr lIns="288000" tIns="0" rIns="0" bIns="0" anchor="ctr"/>
            <a:lstStyle/>
            <a:p>
              <a:pPr defTabSz="801688" eaLnBrk="0" hangingPunct="0"/>
              <a:endParaRPr lang="en-GB" sz="2000" b="1" noProof="1">
                <a:solidFill>
                  <a:srgbClr val="000000"/>
                </a:solidFill>
                <a:cs typeface="Arial" charset="0"/>
              </a:endParaRPr>
            </a:p>
          </p:txBody>
        </p:sp>
        <p:sp>
          <p:nvSpPr>
            <p:cNvPr id="85" name="Textfeld 84"/>
            <p:cNvSpPr txBox="1"/>
            <p:nvPr/>
          </p:nvSpPr>
          <p:spPr>
            <a:xfrm rot="19516649">
              <a:off x="3486161" y="2416134"/>
              <a:ext cx="1257652" cy="661481"/>
            </a:xfrm>
            <a:prstGeom prst="rect">
              <a:avLst/>
            </a:prstGeom>
            <a:noFill/>
          </p:spPr>
          <p:txBody>
            <a:bodyPr wrap="none" rtlCol="0">
              <a:prstTxWarp prst="textArchUp">
                <a:avLst/>
              </a:prstTxWarp>
              <a:spAutoFit/>
            </a:bodyPr>
            <a:lstStyle/>
            <a:p>
              <a:pPr algn="ctr">
                <a:lnSpc>
                  <a:spcPct val="90000"/>
                </a:lnSpc>
              </a:pPr>
              <a:r>
                <a:rPr lang="de-DE" sz="1600" b="1" dirty="0" smtClean="0">
                  <a:solidFill>
                    <a:srgbClr val="000000"/>
                  </a:solidFill>
                </a:rPr>
                <a:t>Lock Down</a:t>
              </a:r>
              <a:endParaRPr lang="de-DE" sz="1600" b="1" dirty="0">
                <a:solidFill>
                  <a:srgbClr val="000000"/>
                </a:solidFill>
              </a:endParaRPr>
            </a:p>
          </p:txBody>
        </p:sp>
        <p:sp>
          <p:nvSpPr>
            <p:cNvPr id="86" name="Textfeld 85"/>
            <p:cNvSpPr txBox="1"/>
            <p:nvPr/>
          </p:nvSpPr>
          <p:spPr>
            <a:xfrm rot="2312707">
              <a:off x="4405129" y="2436719"/>
              <a:ext cx="1257652" cy="695320"/>
            </a:xfrm>
            <a:prstGeom prst="rect">
              <a:avLst/>
            </a:prstGeom>
            <a:noFill/>
          </p:spPr>
          <p:txBody>
            <a:bodyPr wrap="none" rtlCol="0">
              <a:prstTxWarp prst="textArchUp">
                <a:avLst/>
              </a:prstTxWarp>
              <a:spAutoFit/>
            </a:bodyPr>
            <a:lstStyle/>
            <a:p>
              <a:pPr algn="ctr">
                <a:lnSpc>
                  <a:spcPct val="90000"/>
                </a:lnSpc>
              </a:pPr>
              <a:r>
                <a:rPr lang="de-DE" sz="1600" b="1" dirty="0" smtClean="0">
                  <a:solidFill>
                    <a:srgbClr val="000000"/>
                  </a:solidFill>
                </a:rPr>
                <a:t>Inspect</a:t>
              </a:r>
              <a:endParaRPr lang="de-DE" sz="1600" b="1" dirty="0">
                <a:solidFill>
                  <a:srgbClr val="000000"/>
                </a:solidFill>
              </a:endParaRPr>
            </a:p>
          </p:txBody>
        </p:sp>
        <p:sp>
          <p:nvSpPr>
            <p:cNvPr id="87" name="Textfeld 86"/>
            <p:cNvSpPr txBox="1"/>
            <p:nvPr/>
          </p:nvSpPr>
          <p:spPr>
            <a:xfrm>
              <a:off x="3908375" y="4014754"/>
              <a:ext cx="1257652" cy="657209"/>
            </a:xfrm>
            <a:prstGeom prst="rect">
              <a:avLst/>
            </a:prstGeom>
            <a:noFill/>
          </p:spPr>
          <p:txBody>
            <a:bodyPr wrap="none" rtlCol="0">
              <a:prstTxWarp prst="textArchDown">
                <a:avLst>
                  <a:gd name="adj" fmla="val 631870"/>
                </a:avLst>
              </a:prstTxWarp>
              <a:spAutoFit/>
            </a:bodyPr>
            <a:lstStyle/>
            <a:p>
              <a:pPr algn="ctr">
                <a:lnSpc>
                  <a:spcPct val="90000"/>
                </a:lnSpc>
              </a:pPr>
              <a:r>
                <a:rPr lang="de-DE" sz="1600" b="1" dirty="0" smtClean="0">
                  <a:solidFill>
                    <a:srgbClr val="000000"/>
                  </a:solidFill>
                </a:rPr>
                <a:t>Contain</a:t>
              </a:r>
              <a:br>
                <a:rPr lang="de-DE" sz="1600" b="1" dirty="0" smtClean="0">
                  <a:solidFill>
                    <a:srgbClr val="000000"/>
                  </a:solidFill>
                </a:rPr>
              </a:br>
              <a:endParaRPr lang="de-DE" sz="1600" b="1" dirty="0">
                <a:solidFill>
                  <a:srgbClr val="000000"/>
                </a:solidFill>
              </a:endParaRPr>
            </a:p>
          </p:txBody>
        </p:sp>
        <p:sp>
          <p:nvSpPr>
            <p:cNvPr id="88" name="Textfeld 87"/>
            <p:cNvSpPr txBox="1"/>
            <p:nvPr/>
          </p:nvSpPr>
          <p:spPr>
            <a:xfrm rot="17295713">
              <a:off x="4790373" y="3450704"/>
              <a:ext cx="1257652" cy="593775"/>
            </a:xfrm>
            <a:prstGeom prst="rect">
              <a:avLst/>
            </a:prstGeom>
            <a:noFill/>
          </p:spPr>
          <p:txBody>
            <a:bodyPr wrap="none" rtlCol="0">
              <a:prstTxWarp prst="textArchDown">
                <a:avLst>
                  <a:gd name="adj" fmla="val 631870"/>
                </a:avLst>
              </a:prstTxWarp>
              <a:spAutoFit/>
            </a:bodyPr>
            <a:lstStyle/>
            <a:p>
              <a:pPr algn="ctr">
                <a:lnSpc>
                  <a:spcPct val="90000"/>
                </a:lnSpc>
              </a:pPr>
              <a:r>
                <a:rPr lang="de-DE" sz="1600" b="1" dirty="0" smtClean="0">
                  <a:solidFill>
                    <a:srgbClr val="000000"/>
                  </a:solidFill>
                </a:rPr>
                <a:t>Identify</a:t>
              </a:r>
              <a:br>
                <a:rPr lang="de-DE" sz="1600" b="1" dirty="0" smtClean="0">
                  <a:solidFill>
                    <a:srgbClr val="000000"/>
                  </a:solidFill>
                </a:rPr>
              </a:br>
              <a:endParaRPr lang="de-DE" sz="1600" b="1" dirty="0">
                <a:solidFill>
                  <a:srgbClr val="000000"/>
                </a:solidFill>
              </a:endParaRPr>
            </a:p>
          </p:txBody>
        </p:sp>
        <p:sp>
          <p:nvSpPr>
            <p:cNvPr id="89" name="Textfeld 88"/>
            <p:cNvSpPr txBox="1"/>
            <p:nvPr/>
          </p:nvSpPr>
          <p:spPr>
            <a:xfrm rot="4500000">
              <a:off x="3083251" y="3377958"/>
              <a:ext cx="1257652" cy="642309"/>
            </a:xfrm>
            <a:prstGeom prst="rect">
              <a:avLst/>
            </a:prstGeom>
            <a:noFill/>
          </p:spPr>
          <p:txBody>
            <a:bodyPr wrap="none" rtlCol="0">
              <a:prstTxWarp prst="textArchDown">
                <a:avLst>
                  <a:gd name="adj" fmla="val 631870"/>
                </a:avLst>
              </a:prstTxWarp>
              <a:spAutoFit/>
            </a:bodyPr>
            <a:lstStyle/>
            <a:p>
              <a:pPr algn="ctr">
                <a:lnSpc>
                  <a:spcPct val="90000"/>
                </a:lnSpc>
              </a:pPr>
              <a:r>
                <a:rPr lang="de-DE" sz="1600" b="1" dirty="0" smtClean="0">
                  <a:solidFill>
                    <a:srgbClr val="000000"/>
                  </a:solidFill>
                </a:rPr>
                <a:t>Assess</a:t>
              </a:r>
              <a:endParaRPr lang="de-DE" sz="1600" b="1" dirty="0">
                <a:solidFill>
                  <a:srgbClr val="000000"/>
                </a:solidFill>
              </a:endParaRPr>
            </a:p>
          </p:txBody>
        </p:sp>
        <p:pic>
          <p:nvPicPr>
            <p:cNvPr id="38" name="Picture 37" descr="Fortinet_Shield.png"/>
            <p:cNvPicPr>
              <a:picLocks noChangeAspect="1"/>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4306801" y="3139381"/>
              <a:ext cx="500792" cy="633383"/>
            </a:xfrm>
            <a:prstGeom prst="rect">
              <a:avLst/>
            </a:prstGeom>
            <a:noFill/>
            <a:ln>
              <a:noFill/>
            </a:ln>
            <a:effectLst>
              <a:outerShdw blurRad="152400" dist="101600" dir="5400000" sx="89999" sy="-19000" rotWithShape="0">
                <a:srgbClr val="000000">
                  <a:alpha val="20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68" name="Text Box 13"/>
          <p:cNvSpPr txBox="1">
            <a:spLocks noChangeArrowheads="1"/>
          </p:cNvSpPr>
          <p:nvPr/>
        </p:nvSpPr>
        <p:spPr bwMode="gray">
          <a:xfrm>
            <a:off x="2315483" y="5349841"/>
            <a:ext cx="4536504" cy="829543"/>
          </a:xfrm>
          <a:prstGeom prst="rect">
            <a:avLst/>
          </a:prstGeom>
          <a:noFill/>
          <a:ln w="9525" algn="ctr">
            <a:noFill/>
            <a:miter lim="800000"/>
            <a:headEnd/>
            <a:tailEnd/>
          </a:ln>
        </p:spPr>
        <p:txBody>
          <a:bodyPr wrap="square" lIns="0" tIns="90000" rIns="0" bIns="0">
            <a:spAutoFit/>
          </a:bodyPr>
          <a:lstStyle/>
          <a:p>
            <a:pPr marL="174625" indent="-174625" algn="ctr" defTabSz="801688"/>
            <a:r>
              <a:rPr lang="en-US" sz="2400" b="1" dirty="0" smtClean="0">
                <a:solidFill>
                  <a:prstClr val="black"/>
                </a:solidFill>
              </a:rPr>
              <a:t>Incident Response</a:t>
            </a:r>
          </a:p>
          <a:p>
            <a:pPr marL="174625" indent="-174625" algn="ctr" defTabSz="801688">
              <a:buFont typeface="Arial" pitchFamily="34" charset="0"/>
              <a:buChar char="•"/>
            </a:pPr>
            <a:r>
              <a:rPr lang="en-US" dirty="0" smtClean="0">
                <a:solidFill>
                  <a:srgbClr val="808080"/>
                </a:solidFill>
              </a:rPr>
              <a:t> </a:t>
            </a:r>
            <a:r>
              <a:rPr lang="en-US" sz="2000" b="1" i="1" dirty="0" smtClean="0"/>
              <a:t>Validate and contain</a:t>
            </a:r>
          </a:p>
        </p:txBody>
      </p:sp>
    </p:spTree>
    <p:extLst>
      <p:ext uri="{BB962C8B-B14F-4D97-AF65-F5344CB8AC3E}">
        <p14:creationId xmlns="" xmlns:p14="http://schemas.microsoft.com/office/powerpoint/2010/main" val="1158334852"/>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bwMode="auto">
          <a:xfrm flipH="1" flipV="1">
            <a:off x="1780471" y="4487426"/>
            <a:ext cx="914400" cy="580"/>
          </a:xfrm>
          <a:prstGeom prst="line">
            <a:avLst/>
          </a:prstGeom>
          <a:solidFill>
            <a:schemeClr val="accent2">
              <a:alpha val="42000"/>
            </a:schemeClr>
          </a:solidFill>
          <a:ln w="9525" cap="flat" cmpd="sng" algn="ctr">
            <a:solidFill>
              <a:srgbClr val="FFC000"/>
            </a:solidFill>
            <a:prstDash val="solid"/>
            <a:round/>
            <a:headEnd type="none" w="med" len="med"/>
            <a:tailEnd type="none" w="med" len="med"/>
          </a:ln>
          <a:effectLst/>
        </p:spPr>
      </p:cxnSp>
      <p:sp>
        <p:nvSpPr>
          <p:cNvPr id="2" name="Title 1"/>
          <p:cNvSpPr>
            <a:spLocks noGrp="1"/>
          </p:cNvSpPr>
          <p:nvPr>
            <p:ph type="title"/>
          </p:nvPr>
        </p:nvSpPr>
        <p:spPr/>
        <p:txBody>
          <a:bodyPr anchor="ctr"/>
          <a:lstStyle/>
          <a:p>
            <a:r>
              <a:rPr lang="en-US" sz="2800" b="1" dirty="0" smtClean="0"/>
              <a:t>Network Diagram</a:t>
            </a:r>
            <a:endParaRPr lang="en-US" sz="2800" b="1" dirty="0"/>
          </a:p>
        </p:txBody>
      </p:sp>
      <p:pic>
        <p:nvPicPr>
          <p:cNvPr id="18" name="Picture 8"/>
          <p:cNvPicPr>
            <a:picLocks noChangeAspect="1" noChangeArrowheads="1"/>
          </p:cNvPicPr>
          <p:nvPr/>
        </p:nvPicPr>
        <p:blipFill>
          <a:blip r:embed="rId3" cstate="print"/>
          <a:srcRect/>
          <a:stretch>
            <a:fillRect/>
          </a:stretch>
        </p:blipFill>
        <p:spPr bwMode="auto">
          <a:xfrm>
            <a:off x="6236523" y="1908463"/>
            <a:ext cx="1328057" cy="990601"/>
          </a:xfrm>
          <a:prstGeom prst="rect">
            <a:avLst/>
          </a:prstGeom>
          <a:noFill/>
          <a:ln w="9525">
            <a:noFill/>
            <a:miter lim="800000"/>
            <a:headEnd/>
            <a:tailEnd/>
          </a:ln>
        </p:spPr>
      </p:pic>
      <p:pic>
        <p:nvPicPr>
          <p:cNvPr id="19" name="Picture 7"/>
          <p:cNvPicPr>
            <a:picLocks noChangeAspect="1" noChangeArrowheads="1"/>
          </p:cNvPicPr>
          <p:nvPr/>
        </p:nvPicPr>
        <p:blipFill>
          <a:blip r:embed="rId4" cstate="print"/>
          <a:srcRect/>
          <a:stretch>
            <a:fillRect/>
          </a:stretch>
        </p:blipFill>
        <p:spPr bwMode="auto">
          <a:xfrm>
            <a:off x="1754014" y="1866900"/>
            <a:ext cx="1176224" cy="1043259"/>
          </a:xfrm>
          <a:prstGeom prst="rect">
            <a:avLst/>
          </a:prstGeom>
          <a:noFill/>
          <a:ln w="9525">
            <a:noFill/>
            <a:miter lim="800000"/>
            <a:headEnd/>
            <a:tailEnd/>
          </a:ln>
        </p:spPr>
      </p:pic>
      <p:cxnSp>
        <p:nvCxnSpPr>
          <p:cNvPr id="10" name="Straight Connector 9"/>
          <p:cNvCxnSpPr/>
          <p:nvPr/>
        </p:nvCxnSpPr>
        <p:spPr bwMode="auto">
          <a:xfrm>
            <a:off x="4572000" y="3945114"/>
            <a:ext cx="0" cy="1219200"/>
          </a:xfrm>
          <a:prstGeom prst="line">
            <a:avLst/>
          </a:prstGeom>
          <a:solidFill>
            <a:schemeClr val="accent2">
              <a:alpha val="42000"/>
            </a:schemeClr>
          </a:solidFill>
          <a:ln w="53975"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4105275" y="2438400"/>
            <a:ext cx="0" cy="1109784"/>
          </a:xfrm>
          <a:prstGeom prst="line">
            <a:avLst/>
          </a:prstGeom>
          <a:solidFill>
            <a:schemeClr val="accent2">
              <a:alpha val="42000"/>
            </a:schemeClr>
          </a:solidFill>
          <a:ln w="5397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5019675" y="2438400"/>
            <a:ext cx="0" cy="1109784"/>
          </a:xfrm>
          <a:prstGeom prst="line">
            <a:avLst/>
          </a:prstGeom>
          <a:solidFill>
            <a:schemeClr val="accent2">
              <a:alpha val="42000"/>
            </a:schemeClr>
          </a:solidFill>
          <a:ln w="53975" cap="flat" cmpd="sng" algn="ctr">
            <a:solidFill>
              <a:schemeClr val="tx1"/>
            </a:solidFill>
            <a:prstDash val="solid"/>
            <a:round/>
            <a:headEnd type="none" w="med" len="med"/>
            <a:tailEnd type="none" w="med" len="med"/>
          </a:ln>
          <a:effectLst/>
        </p:spPr>
      </p:cxnSp>
      <p:cxnSp>
        <p:nvCxnSpPr>
          <p:cNvPr id="32" name="Straight Connector 31"/>
          <p:cNvCxnSpPr/>
          <p:nvPr/>
        </p:nvCxnSpPr>
        <p:spPr bwMode="auto">
          <a:xfrm flipV="1">
            <a:off x="2694705" y="3794412"/>
            <a:ext cx="1733" cy="1436544"/>
          </a:xfrm>
          <a:prstGeom prst="line">
            <a:avLst/>
          </a:prstGeom>
          <a:solidFill>
            <a:schemeClr val="accent2">
              <a:alpha val="42000"/>
            </a:schemeClr>
          </a:solidFill>
          <a:ln w="9525" cap="flat" cmpd="sng" algn="ctr">
            <a:solidFill>
              <a:srgbClr val="FFC000"/>
            </a:solidFill>
            <a:prstDash val="solid"/>
            <a:round/>
            <a:headEnd type="none" w="med" len="med"/>
            <a:tailEnd type="none" w="med" len="med"/>
          </a:ln>
          <a:effectLst/>
        </p:spPr>
      </p:cxnSp>
      <p:cxnSp>
        <p:nvCxnSpPr>
          <p:cNvPr id="38" name="Straight Connector 37"/>
          <p:cNvCxnSpPr/>
          <p:nvPr/>
        </p:nvCxnSpPr>
        <p:spPr bwMode="auto">
          <a:xfrm flipH="1">
            <a:off x="2694705" y="3799031"/>
            <a:ext cx="222250" cy="0"/>
          </a:xfrm>
          <a:prstGeom prst="line">
            <a:avLst/>
          </a:prstGeom>
          <a:solidFill>
            <a:schemeClr val="accent2">
              <a:alpha val="42000"/>
            </a:schemeClr>
          </a:solidFill>
          <a:ln w="9525" cap="flat" cmpd="sng" algn="ctr">
            <a:solidFill>
              <a:srgbClr val="FFC000"/>
            </a:solidFill>
            <a:prstDash val="solid"/>
            <a:round/>
            <a:headEnd type="none" w="med" len="med"/>
            <a:tailEnd type="none" w="med" len="med"/>
          </a:ln>
          <a:effectLst/>
        </p:spPr>
      </p:cxnSp>
      <p:cxnSp>
        <p:nvCxnSpPr>
          <p:cNvPr id="45" name="Straight Connector 44"/>
          <p:cNvCxnSpPr/>
          <p:nvPr/>
        </p:nvCxnSpPr>
        <p:spPr bwMode="auto">
          <a:xfrm flipH="1">
            <a:off x="2701055" y="5234131"/>
            <a:ext cx="222250" cy="0"/>
          </a:xfrm>
          <a:prstGeom prst="line">
            <a:avLst/>
          </a:prstGeom>
          <a:solidFill>
            <a:schemeClr val="accent2">
              <a:alpha val="42000"/>
            </a:schemeClr>
          </a:solidFill>
          <a:ln w="9525" cap="flat" cmpd="sng" algn="ctr">
            <a:solidFill>
              <a:srgbClr val="FFC000"/>
            </a:solidFill>
            <a:prstDash val="solid"/>
            <a:round/>
            <a:headEnd type="none" w="med" len="med"/>
            <a:tailEnd type="none" w="med" len="med"/>
          </a:ln>
          <a:effectLst/>
        </p:spPr>
      </p:cxnSp>
      <p:pic>
        <p:nvPicPr>
          <p:cNvPr id="15" name="Picture 14" descr="FSA-3000D_Ft.jpg"/>
          <p:cNvPicPr>
            <a:picLocks noChangeAspect="1"/>
          </p:cNvPicPr>
          <p:nvPr/>
        </p:nvPicPr>
        <p:blipFill>
          <a:blip r:embed="rId5" cstate="print"/>
          <a:stretch>
            <a:fillRect/>
          </a:stretch>
        </p:blipFill>
        <p:spPr>
          <a:xfrm>
            <a:off x="3241965" y="4873336"/>
            <a:ext cx="2674093" cy="764632"/>
          </a:xfrm>
          <a:prstGeom prst="rect">
            <a:avLst/>
          </a:prstGeom>
        </p:spPr>
      </p:pic>
      <p:pic>
        <p:nvPicPr>
          <p:cNvPr id="1026" name="Picture 2"/>
          <p:cNvPicPr>
            <a:picLocks noChangeAspect="1" noChangeArrowheads="1"/>
          </p:cNvPicPr>
          <p:nvPr/>
        </p:nvPicPr>
        <p:blipFill>
          <a:blip r:embed="rId6"/>
          <a:srcRect/>
          <a:stretch>
            <a:fillRect/>
          </a:stretch>
        </p:blipFill>
        <p:spPr bwMode="auto">
          <a:xfrm>
            <a:off x="3200400" y="2182091"/>
            <a:ext cx="2753586" cy="275359"/>
          </a:xfrm>
          <a:prstGeom prst="rect">
            <a:avLst/>
          </a:prstGeom>
          <a:noFill/>
          <a:ln w="9525">
            <a:noFill/>
            <a:miter lim="800000"/>
            <a:headEnd/>
            <a:tailEnd/>
          </a:ln>
        </p:spPr>
      </p:pic>
      <p:pic>
        <p:nvPicPr>
          <p:cNvPr id="2050" name="Picture 2"/>
          <p:cNvPicPr>
            <a:picLocks noChangeAspect="1" noChangeArrowheads="1"/>
          </p:cNvPicPr>
          <p:nvPr/>
        </p:nvPicPr>
        <p:blipFill>
          <a:blip r:embed="rId7"/>
          <a:srcRect/>
          <a:stretch>
            <a:fillRect/>
          </a:stretch>
        </p:blipFill>
        <p:spPr bwMode="auto">
          <a:xfrm>
            <a:off x="3000930" y="3460174"/>
            <a:ext cx="3159281" cy="594112"/>
          </a:xfrm>
          <a:prstGeom prst="rect">
            <a:avLst/>
          </a:prstGeom>
          <a:noFill/>
          <a:ln w="9525">
            <a:noFill/>
            <a:miter lim="800000"/>
            <a:headEnd/>
            <a:tailEnd/>
          </a:ln>
        </p:spPr>
      </p:pic>
      <p:pic>
        <p:nvPicPr>
          <p:cNvPr id="16" name="Picture 2"/>
          <p:cNvPicPr>
            <a:picLocks noChangeAspect="1" noChangeArrowheads="1"/>
          </p:cNvPicPr>
          <p:nvPr/>
        </p:nvPicPr>
        <p:blipFill>
          <a:blip r:embed="rId8"/>
          <a:srcRect/>
          <a:stretch>
            <a:fillRect/>
          </a:stretch>
        </p:blipFill>
        <p:spPr bwMode="auto">
          <a:xfrm>
            <a:off x="5183621" y="3512127"/>
            <a:ext cx="795757" cy="213355"/>
          </a:xfrm>
          <a:prstGeom prst="rect">
            <a:avLst/>
          </a:prstGeom>
          <a:noFill/>
          <a:ln w="9525">
            <a:noFill/>
            <a:miter lim="800000"/>
            <a:headEnd/>
            <a:tailEnd/>
          </a:ln>
        </p:spPr>
      </p:pic>
      <p:cxnSp>
        <p:nvCxnSpPr>
          <p:cNvPr id="14" name="Straight Connector 13"/>
          <p:cNvCxnSpPr/>
          <p:nvPr/>
        </p:nvCxnSpPr>
        <p:spPr bwMode="auto">
          <a:xfrm flipH="1">
            <a:off x="5735782" y="5278222"/>
            <a:ext cx="1653582" cy="360"/>
          </a:xfrm>
          <a:prstGeom prst="line">
            <a:avLst/>
          </a:prstGeom>
          <a:solidFill>
            <a:schemeClr val="accent2">
              <a:alpha val="42000"/>
            </a:schemeClr>
          </a:solidFill>
          <a:ln w="53975" cap="flat" cmpd="sng" algn="ctr">
            <a:solidFill>
              <a:schemeClr val="tx1"/>
            </a:solidFill>
            <a:prstDash val="solid"/>
            <a:round/>
            <a:headEnd type="none" w="med" len="med"/>
            <a:tailEnd type="none" w="med" len="med"/>
          </a:ln>
          <a:effectLst/>
        </p:spPr>
      </p:cxnSp>
      <p:sp>
        <p:nvSpPr>
          <p:cNvPr id="12" name="TextBox 11"/>
          <p:cNvSpPr txBox="1">
            <a:spLocks noChangeArrowheads="1"/>
          </p:cNvSpPr>
          <p:nvPr/>
        </p:nvSpPr>
        <p:spPr bwMode="auto">
          <a:xfrm>
            <a:off x="6781800" y="4617531"/>
            <a:ext cx="1531188" cy="261610"/>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100" b="1" dirty="0" smtClean="0">
                <a:solidFill>
                  <a:srgbClr val="7A1318"/>
                </a:solidFill>
                <a:latin typeface="Helvetica Neue Medium" charset="0"/>
                <a:ea typeface="MS PGothic" charset="0"/>
                <a:cs typeface="MS PGothic" charset="0"/>
              </a:rPr>
              <a:t>FortiGuard</a:t>
            </a:r>
            <a:r>
              <a:rPr lang="en-US" sz="1100" b="1" dirty="0" smtClean="0">
                <a:solidFill>
                  <a:schemeClr val="bg1">
                    <a:lumMod val="95000"/>
                  </a:schemeClr>
                </a:solidFill>
                <a:latin typeface="Helvetica Neue Medium" charset="0"/>
                <a:ea typeface="MS PGothic" charset="0"/>
                <a:cs typeface="MS PGothic" charset="0"/>
              </a:rPr>
              <a:t> </a:t>
            </a:r>
            <a:r>
              <a:rPr lang="en-US" sz="1100" b="1" dirty="0" smtClean="0">
                <a:solidFill>
                  <a:srgbClr val="C61019"/>
                </a:solidFill>
                <a:latin typeface="Helvetica Neue Medium" charset="0"/>
                <a:ea typeface="MS PGothic" charset="0"/>
                <a:cs typeface="MS PGothic" charset="0"/>
              </a:rPr>
              <a:t>Services</a:t>
            </a:r>
          </a:p>
        </p:txBody>
      </p:sp>
      <p:pic>
        <p:nvPicPr>
          <p:cNvPr id="17" name="Picture 16" descr="Cloud-Blue.png"/>
          <p:cNvPicPr>
            <a:picLocks noChangeAspect="1"/>
          </p:cNvPicPr>
          <p:nvPr/>
        </p:nvPicPr>
        <p:blipFill>
          <a:blip r:embed="rId9" cstate="print">
            <a:extLst>
              <a:ext uri="{28A0092B-C50C-407E-A947-70E740481C1C}">
                <a14:useLocalDpi xmlns="" xmlns:a14="http://schemas.microsoft.com/office/drawing/2010/main"/>
              </a:ext>
            </a:extLst>
          </a:blip>
          <a:srcRect/>
          <a:stretch>
            <a:fillRect/>
          </a:stretch>
        </p:blipFill>
        <p:spPr bwMode="auto">
          <a:xfrm>
            <a:off x="6858000" y="4942713"/>
            <a:ext cx="1200150" cy="799774"/>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20" name="Picture 14"/>
          <p:cNvPicPr>
            <a:picLocks noChangeAspect="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7800525" y="4879212"/>
            <a:ext cx="581475" cy="5814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21" name="Picture 24" descr="Fortinet_Shield.png"/>
          <p:cNvPicPr>
            <a:picLocks noChangeAspect="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7322165" y="5018912"/>
            <a:ext cx="613417" cy="77720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49" name="Picture 2"/>
          <p:cNvPicPr>
            <a:picLocks noChangeAspect="1" noChangeArrowheads="1"/>
          </p:cNvPicPr>
          <p:nvPr/>
        </p:nvPicPr>
        <p:blipFill>
          <a:blip r:embed="rId8"/>
          <a:srcRect/>
          <a:stretch>
            <a:fillRect/>
          </a:stretch>
        </p:blipFill>
        <p:spPr bwMode="auto">
          <a:xfrm>
            <a:off x="4826862" y="5129658"/>
            <a:ext cx="795757" cy="213355"/>
          </a:xfrm>
          <a:prstGeom prst="rect">
            <a:avLst/>
          </a:prstGeom>
          <a:noFill/>
          <a:ln w="9525">
            <a:noFill/>
            <a:miter lim="800000"/>
            <a:headEnd/>
            <a:tailEnd/>
          </a:ln>
        </p:spPr>
      </p:pic>
      <p:pic>
        <p:nvPicPr>
          <p:cNvPr id="27" name="Picture 26" descr="FortiTech_Laptop_Lt.png"/>
          <p:cNvPicPr>
            <a:picLocks noChangeAspect="1"/>
          </p:cNvPicPr>
          <p:nvPr/>
        </p:nvPicPr>
        <p:blipFill>
          <a:blip r:embed="rId12" cstate="print"/>
          <a:srcRect/>
          <a:stretch>
            <a:fillRect/>
          </a:stretch>
        </p:blipFill>
        <p:spPr bwMode="auto">
          <a:xfrm flipH="1">
            <a:off x="1104900" y="3978110"/>
            <a:ext cx="517976" cy="1025738"/>
          </a:xfrm>
          <a:prstGeom prst="rect">
            <a:avLst/>
          </a:prstGeom>
          <a:noFill/>
          <a:ln w="9525">
            <a:noFill/>
            <a:miter lim="800000"/>
            <a:headEnd/>
            <a:tailEnd/>
          </a:ln>
          <a:effectLst>
            <a:outerShdw sy="23000" kx="-1199993" algn="bl" rotWithShape="0">
              <a:srgbClr val="808080">
                <a:alpha val="14998"/>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2086"/>
            <a:ext cx="8229600" cy="441489"/>
          </a:xfrm>
        </p:spPr>
        <p:txBody>
          <a:bodyPr>
            <a:noAutofit/>
          </a:bodyPr>
          <a:lstStyle/>
          <a:p>
            <a:r>
              <a:rPr lang="en-US" sz="2800" b="1" dirty="0" smtClean="0"/>
              <a:t>Demo Simulating Attack Lifecycle</a:t>
            </a:r>
            <a:endParaRPr lang="en-US" sz="2800" b="1" dirty="0"/>
          </a:p>
        </p:txBody>
      </p:sp>
      <p:grpSp>
        <p:nvGrpSpPr>
          <p:cNvPr id="4" name="Group 7"/>
          <p:cNvGrpSpPr/>
          <p:nvPr/>
        </p:nvGrpSpPr>
        <p:grpSpPr>
          <a:xfrm>
            <a:off x="3479321" y="3784463"/>
            <a:ext cx="2248859" cy="2248859"/>
            <a:chOff x="6590970" y="3787152"/>
            <a:chExt cx="2248859" cy="2248859"/>
          </a:xfrm>
        </p:grpSpPr>
        <p:sp>
          <p:nvSpPr>
            <p:cNvPr id="9" name="Oval 8"/>
            <p:cNvSpPr/>
            <p:nvPr/>
          </p:nvSpPr>
          <p:spPr bwMode="auto">
            <a:xfrm>
              <a:off x="6590970" y="3787152"/>
              <a:ext cx="2248859" cy="2248859"/>
            </a:xfrm>
            <a:prstGeom prst="ellipse">
              <a:avLst/>
            </a:prstGeom>
            <a:solidFill>
              <a:srgbClr val="31859C"/>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endParaRPr>
            </a:p>
          </p:txBody>
        </p:sp>
        <p:sp>
          <p:nvSpPr>
            <p:cNvPr id="10" name="TextBox 9"/>
            <p:cNvSpPr txBox="1"/>
            <p:nvPr/>
          </p:nvSpPr>
          <p:spPr>
            <a:xfrm>
              <a:off x="6693995" y="4389824"/>
              <a:ext cx="2074076" cy="646331"/>
            </a:xfrm>
            <a:prstGeom prst="rect">
              <a:avLst/>
            </a:prstGeom>
            <a:noFill/>
            <a:ln>
              <a:noFill/>
            </a:ln>
          </p:spPr>
          <p:txBody>
            <a:bodyPr wrap="square" rtlCol="0">
              <a:spAutoFit/>
            </a:bodyPr>
            <a:lstStyle/>
            <a:p>
              <a:pPr algn="ctr"/>
              <a:r>
                <a:rPr lang="en-US" b="1" dirty="0" smtClean="0">
                  <a:solidFill>
                    <a:srgbClr val="FFFFFF"/>
                  </a:solidFill>
                  <a:cs typeface="Helvetica 55 Roman"/>
                </a:rPr>
                <a:t>Further Malware</a:t>
              </a:r>
            </a:p>
            <a:p>
              <a:pPr algn="ctr"/>
              <a:r>
                <a:rPr lang="en-US" b="1" dirty="0" smtClean="0">
                  <a:solidFill>
                    <a:srgbClr val="FFFFFF"/>
                  </a:solidFill>
                  <a:cs typeface="Helvetica 55 Roman"/>
                </a:rPr>
                <a:t>delivery</a:t>
              </a:r>
            </a:p>
          </p:txBody>
        </p:sp>
        <p:sp>
          <p:nvSpPr>
            <p:cNvPr id="11" name="TextBox 10"/>
            <p:cNvSpPr txBox="1"/>
            <p:nvPr/>
          </p:nvSpPr>
          <p:spPr>
            <a:xfrm>
              <a:off x="6812359" y="5130224"/>
              <a:ext cx="1782774" cy="646331"/>
            </a:xfrm>
            <a:prstGeom prst="rect">
              <a:avLst/>
            </a:prstGeom>
            <a:noFill/>
            <a:ln>
              <a:noFill/>
            </a:ln>
          </p:spPr>
          <p:txBody>
            <a:bodyPr wrap="square" rtlCol="0">
              <a:spAutoFit/>
            </a:bodyPr>
            <a:lstStyle/>
            <a:p>
              <a:pPr algn="ctr"/>
              <a:r>
                <a:rPr lang="en-US" sz="1200" dirty="0" smtClean="0">
                  <a:solidFill>
                    <a:srgbClr val="FFFFFF"/>
                  </a:solidFill>
                  <a:cs typeface="Helvetica 55 Roman"/>
                </a:rPr>
                <a:t>More sophisticated,</a:t>
              </a:r>
            </a:p>
            <a:p>
              <a:pPr algn="ctr"/>
              <a:r>
                <a:rPr lang="en-US" sz="1200" dirty="0" smtClean="0">
                  <a:solidFill>
                    <a:srgbClr val="FFFFFF"/>
                  </a:solidFill>
                  <a:cs typeface="Helvetica 55 Roman"/>
                </a:rPr>
                <a:t>crafted, &amp; tailored</a:t>
              </a:r>
            </a:p>
            <a:p>
              <a:pPr algn="ctr"/>
              <a:r>
                <a:rPr lang="en-US" sz="1200" dirty="0" smtClean="0">
                  <a:solidFill>
                    <a:srgbClr val="FFFFFF"/>
                  </a:solidFill>
                  <a:cs typeface="Helvetica 55 Roman"/>
                </a:rPr>
                <a:t>codes </a:t>
              </a:r>
              <a:endParaRPr lang="en-US" sz="1600" dirty="0">
                <a:solidFill>
                  <a:srgbClr val="FFFFFF"/>
                </a:solidFill>
                <a:cs typeface="Helvetica 55 Roman"/>
              </a:endParaRPr>
            </a:p>
          </p:txBody>
        </p:sp>
      </p:grpSp>
      <p:sp>
        <p:nvSpPr>
          <p:cNvPr id="12" name="Right Arrow 11"/>
          <p:cNvSpPr/>
          <p:nvPr/>
        </p:nvSpPr>
        <p:spPr bwMode="auto">
          <a:xfrm>
            <a:off x="4305967" y="1930263"/>
            <a:ext cx="587833" cy="838200"/>
          </a:xfrm>
          <a:prstGeom prst="rightArrow">
            <a:avLst/>
          </a:prstGeom>
          <a:gradFill flip="none" rotWithShape="1">
            <a:gsLst>
              <a:gs pos="0">
                <a:srgbClr val="0070C0"/>
              </a:gs>
              <a:gs pos="100000">
                <a:srgbClr val="948A54"/>
              </a:gs>
            </a:gsLst>
            <a:lin ang="0" scaled="1"/>
            <a:tileRect/>
          </a:gradFill>
          <a:ln w="28575" cmpd="sng">
            <a:solidFill>
              <a:srgbClr val="FFFFFF"/>
            </a:solidFill>
            <a:headEnd type="none" w="med" len="med"/>
            <a:tailEnd type="none" w="med" len="med"/>
          </a:ln>
          <a:effectLst>
            <a:outerShdw blurRad="127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grpSp>
        <p:nvGrpSpPr>
          <p:cNvPr id="3" name="Group 3"/>
          <p:cNvGrpSpPr/>
          <p:nvPr/>
        </p:nvGrpSpPr>
        <p:grpSpPr>
          <a:xfrm>
            <a:off x="5053641" y="1224934"/>
            <a:ext cx="2248859" cy="2248859"/>
            <a:chOff x="6584683" y="1395593"/>
            <a:chExt cx="2248859" cy="2248859"/>
          </a:xfrm>
        </p:grpSpPr>
        <p:sp>
          <p:nvSpPr>
            <p:cNvPr id="5" name="Oval 4"/>
            <p:cNvSpPr/>
            <p:nvPr/>
          </p:nvSpPr>
          <p:spPr bwMode="auto">
            <a:xfrm>
              <a:off x="6584683" y="1395593"/>
              <a:ext cx="2248859" cy="2248859"/>
            </a:xfrm>
            <a:prstGeom prst="ellipse">
              <a:avLst/>
            </a:prstGeom>
            <a:solidFill>
              <a:srgbClr val="948A5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endParaRPr>
            </a:p>
          </p:txBody>
        </p:sp>
        <p:sp>
          <p:nvSpPr>
            <p:cNvPr id="6" name="TextBox 5"/>
            <p:cNvSpPr txBox="1"/>
            <p:nvPr/>
          </p:nvSpPr>
          <p:spPr>
            <a:xfrm>
              <a:off x="6810516" y="2614793"/>
              <a:ext cx="1782774" cy="738664"/>
            </a:xfrm>
            <a:prstGeom prst="rect">
              <a:avLst/>
            </a:prstGeom>
            <a:noFill/>
            <a:ln>
              <a:noFill/>
            </a:ln>
          </p:spPr>
          <p:txBody>
            <a:bodyPr wrap="square" rtlCol="0">
              <a:spAutoFit/>
            </a:bodyPr>
            <a:lstStyle/>
            <a:p>
              <a:pPr algn="ctr"/>
              <a:r>
                <a:rPr lang="en-US" sz="1400" dirty="0" smtClean="0">
                  <a:solidFill>
                    <a:srgbClr val="FFFFFF"/>
                  </a:solidFill>
                  <a:cs typeface="Helvetica 55 Roman"/>
                </a:rPr>
                <a:t>Establishing</a:t>
              </a:r>
            </a:p>
            <a:p>
              <a:pPr algn="ctr"/>
              <a:r>
                <a:rPr lang="en-US" sz="1400" dirty="0" smtClean="0">
                  <a:solidFill>
                    <a:srgbClr val="FFFFFF"/>
                  </a:solidFill>
                  <a:cs typeface="Helvetica 55 Roman"/>
                </a:rPr>
                <a:t>Communication channel</a:t>
              </a:r>
            </a:p>
          </p:txBody>
        </p:sp>
        <p:sp>
          <p:nvSpPr>
            <p:cNvPr id="7" name="TextBox 6"/>
            <p:cNvSpPr txBox="1"/>
            <p:nvPr/>
          </p:nvSpPr>
          <p:spPr>
            <a:xfrm>
              <a:off x="6668507" y="1877038"/>
              <a:ext cx="1910947" cy="646331"/>
            </a:xfrm>
            <a:prstGeom prst="rect">
              <a:avLst/>
            </a:prstGeom>
            <a:noFill/>
            <a:ln>
              <a:noFill/>
            </a:ln>
          </p:spPr>
          <p:txBody>
            <a:bodyPr wrap="square" rtlCol="0">
              <a:spAutoFit/>
            </a:bodyPr>
            <a:lstStyle/>
            <a:p>
              <a:pPr algn="ctr"/>
              <a:r>
                <a:rPr lang="en-US" b="1" dirty="0" smtClean="0">
                  <a:solidFill>
                    <a:srgbClr val="FFFFFF"/>
                  </a:solidFill>
                  <a:cs typeface="Helvetica 55 Roman"/>
                </a:rPr>
                <a:t>Callbacks to </a:t>
              </a:r>
              <a:r>
                <a:rPr lang="en-US" b="1" dirty="0" err="1" smtClean="0">
                  <a:solidFill>
                    <a:srgbClr val="FFFFFF"/>
                  </a:solidFill>
                  <a:cs typeface="Helvetica 55 Roman"/>
                </a:rPr>
                <a:t>Botnet</a:t>
              </a:r>
              <a:r>
                <a:rPr lang="en-US" b="1" dirty="0" smtClean="0">
                  <a:solidFill>
                    <a:srgbClr val="FFFFFF"/>
                  </a:solidFill>
                  <a:cs typeface="Helvetica 55 Roman"/>
                </a:rPr>
                <a:t> C&amp;C</a:t>
              </a:r>
            </a:p>
          </p:txBody>
        </p:sp>
      </p:grpSp>
      <p:grpSp>
        <p:nvGrpSpPr>
          <p:cNvPr id="8" name="Group 13"/>
          <p:cNvGrpSpPr/>
          <p:nvPr/>
        </p:nvGrpSpPr>
        <p:grpSpPr>
          <a:xfrm>
            <a:off x="1905000" y="1224934"/>
            <a:ext cx="2248859" cy="2248859"/>
            <a:chOff x="4363570" y="2608535"/>
            <a:chExt cx="2248859" cy="2248859"/>
          </a:xfrm>
        </p:grpSpPr>
        <p:sp>
          <p:nvSpPr>
            <p:cNvPr id="15" name="Oval 14"/>
            <p:cNvSpPr/>
            <p:nvPr/>
          </p:nvSpPr>
          <p:spPr bwMode="auto">
            <a:xfrm>
              <a:off x="4363570" y="2608535"/>
              <a:ext cx="2248859" cy="2248859"/>
            </a:xfrm>
            <a:prstGeom prst="ellipse">
              <a:avLst/>
            </a:prstGeom>
            <a:solidFill>
              <a:srgbClr val="3172C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endParaRPr>
            </a:p>
          </p:txBody>
        </p:sp>
        <p:sp>
          <p:nvSpPr>
            <p:cNvPr id="16" name="TextBox 15"/>
            <p:cNvSpPr txBox="1"/>
            <p:nvPr/>
          </p:nvSpPr>
          <p:spPr>
            <a:xfrm>
              <a:off x="4608267" y="3638194"/>
              <a:ext cx="1782774" cy="769441"/>
            </a:xfrm>
            <a:prstGeom prst="rect">
              <a:avLst/>
            </a:prstGeom>
            <a:noFill/>
            <a:ln>
              <a:noFill/>
            </a:ln>
          </p:spPr>
          <p:txBody>
            <a:bodyPr wrap="square" rtlCol="0">
              <a:spAutoFit/>
            </a:bodyPr>
            <a:lstStyle/>
            <a:p>
              <a:pPr algn="ctr"/>
              <a:r>
                <a:rPr lang="en-US" sz="1600" dirty="0" smtClean="0">
                  <a:solidFill>
                    <a:srgbClr val="FFFFFF"/>
                  </a:solidFill>
                  <a:cs typeface="Helvetica 55 Roman"/>
                </a:rPr>
                <a:t>Random target</a:t>
              </a:r>
            </a:p>
            <a:p>
              <a:pPr algn="ctr"/>
              <a:r>
                <a:rPr lang="en-US" sz="1600" dirty="0" smtClean="0">
                  <a:solidFill>
                    <a:srgbClr val="FFFFFF"/>
                  </a:solidFill>
                  <a:cs typeface="Helvetica 55 Roman"/>
                </a:rPr>
                <a:t>to find victim!</a:t>
              </a:r>
            </a:p>
            <a:p>
              <a:pPr algn="ctr"/>
              <a:r>
                <a:rPr lang="en-US" sz="1100" dirty="0" smtClean="0">
                  <a:solidFill>
                    <a:srgbClr val="FFFFFF"/>
                  </a:solidFill>
                  <a:cs typeface="Helvetica 55 Roman"/>
                </a:rPr>
                <a:t>Known/Unknown</a:t>
              </a:r>
            </a:p>
          </p:txBody>
        </p:sp>
        <p:sp>
          <p:nvSpPr>
            <p:cNvPr id="17" name="TextBox 16"/>
            <p:cNvSpPr txBox="1"/>
            <p:nvPr/>
          </p:nvSpPr>
          <p:spPr>
            <a:xfrm>
              <a:off x="4689829" y="3028594"/>
              <a:ext cx="1654601" cy="646331"/>
            </a:xfrm>
            <a:prstGeom prst="rect">
              <a:avLst/>
            </a:prstGeom>
            <a:noFill/>
            <a:ln>
              <a:noFill/>
            </a:ln>
          </p:spPr>
          <p:txBody>
            <a:bodyPr wrap="square" rtlCol="0">
              <a:spAutoFit/>
            </a:bodyPr>
            <a:lstStyle/>
            <a:p>
              <a:pPr algn="ctr"/>
              <a:r>
                <a:rPr lang="en-US" b="1" dirty="0" smtClean="0">
                  <a:solidFill>
                    <a:srgbClr val="FFFFFF"/>
                  </a:solidFill>
                  <a:cs typeface="Helvetica 55 Roman"/>
                </a:rPr>
                <a:t>Initial Infection</a:t>
              </a:r>
            </a:p>
          </p:txBody>
        </p:sp>
      </p:grpSp>
      <p:sp>
        <p:nvSpPr>
          <p:cNvPr id="18" name="Right Arrow 17"/>
          <p:cNvSpPr/>
          <p:nvPr/>
        </p:nvSpPr>
        <p:spPr bwMode="auto">
          <a:xfrm rot="13729005" flipV="1">
            <a:off x="3465767" y="3237419"/>
            <a:ext cx="587833" cy="838200"/>
          </a:xfrm>
          <a:prstGeom prst="rightArrow">
            <a:avLst/>
          </a:prstGeom>
          <a:gradFill flip="none" rotWithShape="1">
            <a:gsLst>
              <a:gs pos="0">
                <a:srgbClr val="31859C"/>
              </a:gs>
              <a:gs pos="100000">
                <a:srgbClr val="3172C4"/>
              </a:gs>
            </a:gsLst>
            <a:lin ang="0" scaled="1"/>
            <a:tileRect/>
          </a:gradFill>
          <a:ln w="28575" cmpd="sng">
            <a:solidFill>
              <a:srgbClr val="FFFFFF"/>
            </a:solidFill>
            <a:headEnd type="none" w="med" len="med"/>
            <a:tailEnd type="none" w="med" len="med"/>
          </a:ln>
          <a:effectLst>
            <a:outerShdw blurRad="127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3" name="Right Arrow 12"/>
          <p:cNvSpPr/>
          <p:nvPr/>
        </p:nvSpPr>
        <p:spPr bwMode="auto">
          <a:xfrm rot="6881936" flipV="1">
            <a:off x="5189567" y="3288140"/>
            <a:ext cx="587833" cy="838200"/>
          </a:xfrm>
          <a:prstGeom prst="rightArrow">
            <a:avLst/>
          </a:prstGeom>
          <a:gradFill flip="none" rotWithShape="1">
            <a:gsLst>
              <a:gs pos="0">
                <a:srgbClr val="31859C"/>
              </a:gs>
              <a:gs pos="100000">
                <a:srgbClr val="948A54"/>
              </a:gs>
            </a:gsLst>
            <a:lin ang="10800000" scaled="1"/>
            <a:tileRect/>
          </a:gradFill>
          <a:ln w="28575" cmpd="sng">
            <a:solidFill>
              <a:srgbClr val="FFFFFF"/>
            </a:solidFill>
            <a:headEnd type="none" w="med" len="med"/>
            <a:tailEnd type="none" w="med" len="med"/>
          </a:ln>
          <a:effectLst>
            <a:outerShdw blurRad="127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grpSp>
        <p:nvGrpSpPr>
          <p:cNvPr id="14" name="Group 19"/>
          <p:cNvGrpSpPr/>
          <p:nvPr/>
        </p:nvGrpSpPr>
        <p:grpSpPr>
          <a:xfrm>
            <a:off x="2056673" y="843934"/>
            <a:ext cx="801059" cy="762000"/>
            <a:chOff x="4363570" y="2608535"/>
            <a:chExt cx="2248859" cy="2248859"/>
          </a:xfrm>
        </p:grpSpPr>
        <p:sp>
          <p:nvSpPr>
            <p:cNvPr id="21" name="Oval 20"/>
            <p:cNvSpPr/>
            <p:nvPr/>
          </p:nvSpPr>
          <p:spPr bwMode="auto">
            <a:xfrm>
              <a:off x="4363570" y="2608535"/>
              <a:ext cx="2248859" cy="2248859"/>
            </a:xfrm>
            <a:prstGeom prst="ellipse">
              <a:avLst/>
            </a:prstGeom>
            <a:solidFill>
              <a:srgbClr val="3172C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i="0" u="none" strike="noStrike" cap="none" normalizeH="0" baseline="0" dirty="0">
                <a:ln>
                  <a:noFill/>
                </a:ln>
                <a:solidFill>
                  <a:schemeClr val="accent2"/>
                </a:solidFill>
                <a:effectLst/>
                <a:latin typeface="Arial Narrow" pitchFamily="34" charset="0"/>
              </a:endParaRPr>
            </a:p>
          </p:txBody>
        </p:sp>
        <p:sp>
          <p:nvSpPr>
            <p:cNvPr id="23" name="TextBox 22"/>
            <p:cNvSpPr txBox="1"/>
            <p:nvPr/>
          </p:nvSpPr>
          <p:spPr>
            <a:xfrm>
              <a:off x="4577491" y="3058304"/>
              <a:ext cx="1654600" cy="1271659"/>
            </a:xfrm>
            <a:prstGeom prst="rect">
              <a:avLst/>
            </a:prstGeom>
            <a:noFill/>
            <a:ln>
              <a:noFill/>
            </a:ln>
          </p:spPr>
          <p:txBody>
            <a:bodyPr wrap="square" rtlCol="0">
              <a:spAutoFit/>
            </a:bodyPr>
            <a:lstStyle/>
            <a:p>
              <a:pPr algn="ctr"/>
              <a:r>
                <a:rPr lang="en-US" sz="1100" dirty="0" smtClean="0">
                  <a:solidFill>
                    <a:srgbClr val="FFFFFF"/>
                  </a:solidFill>
                  <a:latin typeface="Arial Narrow" pitchFamily="34" charset="0"/>
                  <a:cs typeface="Helvetica 55 Roman"/>
                </a:rPr>
                <a:t>USB </a:t>
              </a:r>
            </a:p>
            <a:p>
              <a:pPr algn="ctr"/>
              <a:r>
                <a:rPr lang="en-US" sz="1100" dirty="0" smtClean="0">
                  <a:solidFill>
                    <a:srgbClr val="FFFFFF"/>
                  </a:solidFill>
                  <a:latin typeface="Arial Narrow" pitchFamily="34" charset="0"/>
                  <a:cs typeface="Helvetica 55 Roman"/>
                </a:rPr>
                <a:t>stick</a:t>
              </a:r>
            </a:p>
          </p:txBody>
        </p:sp>
      </p:grpSp>
      <p:grpSp>
        <p:nvGrpSpPr>
          <p:cNvPr id="19" name="Group 23"/>
          <p:cNvGrpSpPr/>
          <p:nvPr/>
        </p:nvGrpSpPr>
        <p:grpSpPr>
          <a:xfrm>
            <a:off x="1767113" y="1007764"/>
            <a:ext cx="801059" cy="762000"/>
            <a:chOff x="4363570" y="2608535"/>
            <a:chExt cx="2248859" cy="2248859"/>
          </a:xfrm>
        </p:grpSpPr>
        <p:sp>
          <p:nvSpPr>
            <p:cNvPr id="25" name="Oval 24"/>
            <p:cNvSpPr/>
            <p:nvPr/>
          </p:nvSpPr>
          <p:spPr bwMode="auto">
            <a:xfrm>
              <a:off x="4363570" y="2608535"/>
              <a:ext cx="2248859" cy="2248859"/>
            </a:xfrm>
            <a:prstGeom prst="ellipse">
              <a:avLst/>
            </a:prstGeom>
            <a:solidFill>
              <a:srgbClr val="3172C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i="0" u="none" strike="noStrike" cap="none" normalizeH="0" baseline="0" dirty="0">
                <a:ln>
                  <a:noFill/>
                </a:ln>
                <a:solidFill>
                  <a:schemeClr val="accent2"/>
                </a:solidFill>
                <a:effectLst/>
                <a:latin typeface="Arial Narrow" pitchFamily="34" charset="0"/>
              </a:endParaRPr>
            </a:p>
          </p:txBody>
        </p:sp>
        <p:sp>
          <p:nvSpPr>
            <p:cNvPr id="26" name="TextBox 25"/>
            <p:cNvSpPr txBox="1"/>
            <p:nvPr/>
          </p:nvSpPr>
          <p:spPr>
            <a:xfrm>
              <a:off x="4450110" y="3058304"/>
              <a:ext cx="1983625" cy="1226242"/>
            </a:xfrm>
            <a:prstGeom prst="rect">
              <a:avLst/>
            </a:prstGeom>
            <a:noFill/>
            <a:ln>
              <a:noFill/>
            </a:ln>
          </p:spPr>
          <p:txBody>
            <a:bodyPr wrap="square" rtlCol="0">
              <a:spAutoFit/>
            </a:bodyPr>
            <a:lstStyle/>
            <a:p>
              <a:pPr algn="ctr"/>
              <a:r>
                <a:rPr lang="en-US" sz="1050" dirty="0" smtClean="0">
                  <a:solidFill>
                    <a:srgbClr val="FFFFFF"/>
                  </a:solidFill>
                  <a:latin typeface="Arial Narrow" pitchFamily="34" charset="0"/>
                  <a:cs typeface="Helvetica 55 Roman"/>
                </a:rPr>
                <a:t>Traveling</a:t>
              </a:r>
              <a:endParaRPr lang="en-US" sz="1200" dirty="0" smtClean="0">
                <a:solidFill>
                  <a:srgbClr val="FFFFFF"/>
                </a:solidFill>
                <a:latin typeface="Arial Narrow" pitchFamily="34" charset="0"/>
                <a:cs typeface="Helvetica 55 Roman"/>
              </a:endParaRPr>
            </a:p>
            <a:p>
              <a:pPr algn="ctr"/>
              <a:r>
                <a:rPr lang="en-US" sz="1050" dirty="0" smtClean="0">
                  <a:solidFill>
                    <a:srgbClr val="FFFFFF"/>
                  </a:solidFill>
                  <a:latin typeface="Arial Narrow" pitchFamily="34" charset="0"/>
                  <a:cs typeface="Helvetica 55 Roman"/>
                </a:rPr>
                <a:t>laptop</a:t>
              </a:r>
            </a:p>
          </p:txBody>
        </p:sp>
      </p:grpSp>
      <p:grpSp>
        <p:nvGrpSpPr>
          <p:cNvPr id="20" name="Group 26"/>
          <p:cNvGrpSpPr/>
          <p:nvPr/>
        </p:nvGrpSpPr>
        <p:grpSpPr>
          <a:xfrm>
            <a:off x="1472357" y="1266844"/>
            <a:ext cx="876300" cy="762000"/>
            <a:chOff x="4188544" y="2608535"/>
            <a:chExt cx="2460087" cy="2248859"/>
          </a:xfrm>
        </p:grpSpPr>
        <p:sp>
          <p:nvSpPr>
            <p:cNvPr id="28" name="Oval 27"/>
            <p:cNvSpPr/>
            <p:nvPr/>
          </p:nvSpPr>
          <p:spPr bwMode="auto">
            <a:xfrm>
              <a:off x="4363570" y="2608535"/>
              <a:ext cx="2248859" cy="2248859"/>
            </a:xfrm>
            <a:prstGeom prst="ellipse">
              <a:avLst/>
            </a:prstGeom>
            <a:solidFill>
              <a:srgbClr val="3172C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i="0" u="none" strike="noStrike" cap="none" normalizeH="0" baseline="0" dirty="0">
                <a:ln>
                  <a:noFill/>
                </a:ln>
                <a:solidFill>
                  <a:schemeClr val="accent2"/>
                </a:solidFill>
                <a:effectLst/>
                <a:latin typeface="Arial Narrow" pitchFamily="34" charset="0"/>
              </a:endParaRPr>
            </a:p>
          </p:txBody>
        </p:sp>
        <p:sp>
          <p:nvSpPr>
            <p:cNvPr id="29" name="TextBox 28"/>
            <p:cNvSpPr txBox="1"/>
            <p:nvPr/>
          </p:nvSpPr>
          <p:spPr>
            <a:xfrm>
              <a:off x="4188544" y="3058304"/>
              <a:ext cx="2460087" cy="1226242"/>
            </a:xfrm>
            <a:prstGeom prst="rect">
              <a:avLst/>
            </a:prstGeom>
            <a:noFill/>
            <a:ln>
              <a:noFill/>
            </a:ln>
          </p:spPr>
          <p:txBody>
            <a:bodyPr wrap="square" rtlCol="0">
              <a:spAutoFit/>
            </a:bodyPr>
            <a:lstStyle/>
            <a:p>
              <a:pPr algn="ctr"/>
              <a:r>
                <a:rPr lang="en-US" sz="1050" dirty="0" smtClean="0">
                  <a:solidFill>
                    <a:srgbClr val="FFFFFF"/>
                  </a:solidFill>
                  <a:latin typeface="Arial Narrow" pitchFamily="34" charset="0"/>
                  <a:cs typeface="Helvetica 55 Roman"/>
                </a:rPr>
                <a:t>Social</a:t>
              </a:r>
            </a:p>
            <a:p>
              <a:pPr algn="ctr"/>
              <a:r>
                <a:rPr lang="en-US" sz="1050" dirty="0" smtClean="0">
                  <a:solidFill>
                    <a:srgbClr val="FFFFFF"/>
                  </a:solidFill>
                  <a:latin typeface="Arial Narrow" pitchFamily="34" charset="0"/>
                  <a:cs typeface="Helvetica 55 Roman"/>
                </a:rPr>
                <a:t>Engineering</a:t>
              </a:r>
            </a:p>
          </p:txBody>
        </p:sp>
      </p:grpSp>
      <p:grpSp>
        <p:nvGrpSpPr>
          <p:cNvPr id="22" name="Group 29"/>
          <p:cNvGrpSpPr/>
          <p:nvPr/>
        </p:nvGrpSpPr>
        <p:grpSpPr>
          <a:xfrm>
            <a:off x="6431913" y="974365"/>
            <a:ext cx="801059" cy="762000"/>
            <a:chOff x="4363570" y="2608535"/>
            <a:chExt cx="2248859" cy="2248859"/>
          </a:xfrm>
        </p:grpSpPr>
        <p:sp>
          <p:nvSpPr>
            <p:cNvPr id="31" name="Oval 30"/>
            <p:cNvSpPr/>
            <p:nvPr/>
          </p:nvSpPr>
          <p:spPr bwMode="auto">
            <a:xfrm>
              <a:off x="4363570" y="2608535"/>
              <a:ext cx="2248859" cy="2248859"/>
            </a:xfrm>
            <a:prstGeom prst="ellipse">
              <a:avLst/>
            </a:prstGeom>
            <a:solidFill>
              <a:srgbClr val="948A5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Narrow" pitchFamily="34" charset="0"/>
              </a:endParaRPr>
            </a:p>
          </p:txBody>
        </p:sp>
        <p:sp>
          <p:nvSpPr>
            <p:cNvPr id="32" name="TextBox 31"/>
            <p:cNvSpPr txBox="1"/>
            <p:nvPr/>
          </p:nvSpPr>
          <p:spPr>
            <a:xfrm>
              <a:off x="4577491" y="3058304"/>
              <a:ext cx="1654600" cy="772079"/>
            </a:xfrm>
            <a:prstGeom prst="rect">
              <a:avLst/>
            </a:prstGeom>
            <a:noFill/>
            <a:ln>
              <a:noFill/>
            </a:ln>
          </p:spPr>
          <p:txBody>
            <a:bodyPr wrap="square" rtlCol="0">
              <a:spAutoFit/>
            </a:bodyPr>
            <a:lstStyle/>
            <a:p>
              <a:pPr algn="ctr"/>
              <a:r>
                <a:rPr lang="en-US" sz="1100" b="1" dirty="0" smtClean="0">
                  <a:solidFill>
                    <a:srgbClr val="FFFFFF"/>
                  </a:solidFill>
                  <a:latin typeface="Arial Narrow" pitchFamily="34" charset="0"/>
                  <a:cs typeface="Helvetica 55 Roman"/>
                </a:rPr>
                <a:t>SSL</a:t>
              </a:r>
            </a:p>
          </p:txBody>
        </p:sp>
      </p:grpSp>
      <p:grpSp>
        <p:nvGrpSpPr>
          <p:cNvPr id="24" name="Group 32"/>
          <p:cNvGrpSpPr/>
          <p:nvPr/>
        </p:nvGrpSpPr>
        <p:grpSpPr>
          <a:xfrm>
            <a:off x="6708040" y="1240477"/>
            <a:ext cx="801059" cy="762000"/>
            <a:chOff x="4363570" y="2608535"/>
            <a:chExt cx="2248859" cy="2248859"/>
          </a:xfrm>
        </p:grpSpPr>
        <p:sp>
          <p:nvSpPr>
            <p:cNvPr id="34" name="Oval 33"/>
            <p:cNvSpPr/>
            <p:nvPr/>
          </p:nvSpPr>
          <p:spPr bwMode="auto">
            <a:xfrm>
              <a:off x="4363570" y="2608535"/>
              <a:ext cx="2248859" cy="2248859"/>
            </a:xfrm>
            <a:prstGeom prst="ellipse">
              <a:avLst/>
            </a:prstGeom>
            <a:solidFill>
              <a:srgbClr val="948A5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Narrow" pitchFamily="34" charset="0"/>
              </a:endParaRPr>
            </a:p>
          </p:txBody>
        </p:sp>
        <p:sp>
          <p:nvSpPr>
            <p:cNvPr id="35" name="TextBox 34"/>
            <p:cNvSpPr txBox="1"/>
            <p:nvPr/>
          </p:nvSpPr>
          <p:spPr>
            <a:xfrm>
              <a:off x="4577491" y="3058304"/>
              <a:ext cx="1654600" cy="772079"/>
            </a:xfrm>
            <a:prstGeom prst="rect">
              <a:avLst/>
            </a:prstGeom>
            <a:noFill/>
            <a:ln>
              <a:noFill/>
            </a:ln>
          </p:spPr>
          <p:txBody>
            <a:bodyPr wrap="square" rtlCol="0">
              <a:spAutoFit/>
            </a:bodyPr>
            <a:lstStyle/>
            <a:p>
              <a:pPr algn="ctr"/>
              <a:r>
                <a:rPr lang="en-US" sz="1100" b="1" dirty="0" smtClean="0">
                  <a:solidFill>
                    <a:srgbClr val="FFFFFF"/>
                  </a:solidFill>
                  <a:latin typeface="Arial Narrow" pitchFamily="34" charset="0"/>
                  <a:cs typeface="Helvetica 55 Roman"/>
                </a:rPr>
                <a:t>SSH</a:t>
              </a:r>
            </a:p>
          </p:txBody>
        </p:sp>
      </p:grpSp>
      <p:grpSp>
        <p:nvGrpSpPr>
          <p:cNvPr id="27" name="Group 38"/>
          <p:cNvGrpSpPr/>
          <p:nvPr/>
        </p:nvGrpSpPr>
        <p:grpSpPr>
          <a:xfrm>
            <a:off x="6838364" y="1550306"/>
            <a:ext cx="1066800" cy="1066800"/>
            <a:chOff x="4684836" y="2608535"/>
            <a:chExt cx="2248859" cy="2248859"/>
          </a:xfrm>
        </p:grpSpPr>
        <p:sp>
          <p:nvSpPr>
            <p:cNvPr id="40" name="Oval 39"/>
            <p:cNvSpPr/>
            <p:nvPr/>
          </p:nvSpPr>
          <p:spPr bwMode="auto">
            <a:xfrm>
              <a:off x="4684836" y="2608535"/>
              <a:ext cx="2248859" cy="2248859"/>
            </a:xfrm>
            <a:prstGeom prst="ellipse">
              <a:avLst/>
            </a:prstGeom>
            <a:solidFill>
              <a:srgbClr val="948A5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Narrow" pitchFamily="34" charset="0"/>
              </a:endParaRPr>
            </a:p>
          </p:txBody>
        </p:sp>
        <p:sp>
          <p:nvSpPr>
            <p:cNvPr id="41" name="TextBox 40"/>
            <p:cNvSpPr txBox="1"/>
            <p:nvPr/>
          </p:nvSpPr>
          <p:spPr>
            <a:xfrm>
              <a:off x="4957829" y="3058305"/>
              <a:ext cx="1654600" cy="1265171"/>
            </a:xfrm>
            <a:prstGeom prst="rect">
              <a:avLst/>
            </a:prstGeom>
            <a:noFill/>
            <a:ln>
              <a:noFill/>
            </a:ln>
          </p:spPr>
          <p:txBody>
            <a:bodyPr wrap="square" rtlCol="0">
              <a:spAutoFit/>
            </a:bodyPr>
            <a:lstStyle/>
            <a:p>
              <a:pPr algn="ctr"/>
              <a:r>
                <a:rPr lang="en-US" sz="1100" b="1" dirty="0" smtClean="0">
                  <a:solidFill>
                    <a:srgbClr val="FFFFFF"/>
                  </a:solidFill>
                  <a:latin typeface="Arial Narrow" pitchFamily="34" charset="0"/>
                  <a:cs typeface="Helvetica 55 Roman"/>
                </a:rPr>
                <a:t>IRC, http, &amp;</a:t>
              </a:r>
            </a:p>
            <a:p>
              <a:pPr algn="ctr"/>
              <a:r>
                <a:rPr lang="en-US" sz="1100" b="1" dirty="0" smtClean="0">
                  <a:solidFill>
                    <a:srgbClr val="FFFFFF"/>
                  </a:solidFill>
                  <a:latin typeface="Arial Narrow" pitchFamily="34" charset="0"/>
                  <a:cs typeface="Helvetica 55 Roman"/>
                </a:rPr>
                <a:t>random</a:t>
              </a:r>
            </a:p>
          </p:txBody>
        </p:sp>
      </p:grpSp>
      <p:grpSp>
        <p:nvGrpSpPr>
          <p:cNvPr id="30" name="Group 48"/>
          <p:cNvGrpSpPr/>
          <p:nvPr/>
        </p:nvGrpSpPr>
        <p:grpSpPr>
          <a:xfrm>
            <a:off x="5279474" y="4607640"/>
            <a:ext cx="1066801" cy="1066800"/>
            <a:chOff x="4363570" y="2608535"/>
            <a:chExt cx="2248861" cy="2248859"/>
          </a:xfrm>
        </p:grpSpPr>
        <p:sp>
          <p:nvSpPr>
            <p:cNvPr id="50" name="Oval 49"/>
            <p:cNvSpPr/>
            <p:nvPr/>
          </p:nvSpPr>
          <p:spPr bwMode="auto">
            <a:xfrm>
              <a:off x="4363570" y="2608535"/>
              <a:ext cx="2248859" cy="2248859"/>
            </a:xfrm>
            <a:prstGeom prst="ellipse">
              <a:avLst/>
            </a:prstGeom>
            <a:solidFill>
              <a:srgbClr val="31859C"/>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Narrow" pitchFamily="34" charset="0"/>
              </a:endParaRPr>
            </a:p>
          </p:txBody>
        </p:sp>
        <p:sp>
          <p:nvSpPr>
            <p:cNvPr id="51" name="TextBox 50"/>
            <p:cNvSpPr txBox="1"/>
            <p:nvPr/>
          </p:nvSpPr>
          <p:spPr>
            <a:xfrm>
              <a:off x="4363572" y="3145923"/>
              <a:ext cx="2248859" cy="1362493"/>
            </a:xfrm>
            <a:prstGeom prst="rect">
              <a:avLst/>
            </a:prstGeom>
            <a:noFill/>
            <a:ln>
              <a:noFill/>
            </a:ln>
          </p:spPr>
          <p:txBody>
            <a:bodyPr wrap="square" rtlCol="0">
              <a:spAutoFit/>
            </a:bodyPr>
            <a:lstStyle/>
            <a:p>
              <a:pPr algn="ctr"/>
              <a:r>
                <a:rPr lang="en-US" sz="1100" b="1" dirty="0" smtClean="0">
                  <a:solidFill>
                    <a:srgbClr val="FFFFFF"/>
                  </a:solidFill>
                  <a:latin typeface="Arial Narrow" pitchFamily="34" charset="0"/>
                  <a:cs typeface="Helvetica 55 Roman"/>
                </a:rPr>
                <a:t>Polymorphic &amp; unknown</a:t>
              </a:r>
            </a:p>
            <a:p>
              <a:pPr algn="ctr"/>
              <a:endParaRPr lang="en-US" sz="300" b="1" dirty="0" smtClean="0">
                <a:solidFill>
                  <a:srgbClr val="FFFFFF"/>
                </a:solidFill>
                <a:latin typeface="Arial Narrow" pitchFamily="34" charset="0"/>
                <a:cs typeface="Helvetica 55 Roman"/>
              </a:endParaRPr>
            </a:p>
            <a:p>
              <a:pPr algn="ctr"/>
              <a:r>
                <a:rPr lang="en-US" sz="1100" b="1" dirty="0" smtClean="0">
                  <a:solidFill>
                    <a:srgbClr val="FFFFFF"/>
                  </a:solidFill>
                  <a:latin typeface="Arial Narrow" pitchFamily="34" charset="0"/>
                  <a:cs typeface="Helvetica 55 Roman"/>
                </a:rPr>
                <a:t>Malware</a:t>
              </a:r>
            </a:p>
          </p:txBody>
        </p:sp>
      </p:grpSp>
      <p:grpSp>
        <p:nvGrpSpPr>
          <p:cNvPr id="33" name="Group 44"/>
          <p:cNvGrpSpPr/>
          <p:nvPr/>
        </p:nvGrpSpPr>
        <p:grpSpPr>
          <a:xfrm>
            <a:off x="1343244" y="1571644"/>
            <a:ext cx="801059" cy="762000"/>
            <a:chOff x="4363570" y="2608535"/>
            <a:chExt cx="2248859" cy="2248859"/>
          </a:xfrm>
        </p:grpSpPr>
        <p:sp>
          <p:nvSpPr>
            <p:cNvPr id="46" name="Oval 45"/>
            <p:cNvSpPr/>
            <p:nvPr/>
          </p:nvSpPr>
          <p:spPr bwMode="auto">
            <a:xfrm>
              <a:off x="4363570" y="2608535"/>
              <a:ext cx="2248859" cy="2248859"/>
            </a:xfrm>
            <a:prstGeom prst="ellipse">
              <a:avLst/>
            </a:prstGeom>
            <a:solidFill>
              <a:srgbClr val="3172C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i="0" u="none" strike="noStrike" cap="none" normalizeH="0" baseline="0" dirty="0">
                <a:ln>
                  <a:noFill/>
                </a:ln>
                <a:solidFill>
                  <a:schemeClr val="accent2"/>
                </a:solidFill>
                <a:effectLst/>
                <a:latin typeface="Arial Narrow" pitchFamily="34" charset="0"/>
              </a:endParaRPr>
            </a:p>
          </p:txBody>
        </p:sp>
        <p:sp>
          <p:nvSpPr>
            <p:cNvPr id="47" name="TextBox 46"/>
            <p:cNvSpPr txBox="1"/>
            <p:nvPr/>
          </p:nvSpPr>
          <p:spPr>
            <a:xfrm>
              <a:off x="4460803" y="3058304"/>
              <a:ext cx="2025214" cy="1271659"/>
            </a:xfrm>
            <a:prstGeom prst="rect">
              <a:avLst/>
            </a:prstGeom>
            <a:noFill/>
            <a:ln>
              <a:noFill/>
            </a:ln>
          </p:spPr>
          <p:txBody>
            <a:bodyPr wrap="square" rtlCol="0">
              <a:spAutoFit/>
            </a:bodyPr>
            <a:lstStyle/>
            <a:p>
              <a:pPr algn="ctr"/>
              <a:r>
                <a:rPr lang="en-US" sz="1100" dirty="0" smtClean="0">
                  <a:solidFill>
                    <a:srgbClr val="FFFFFF"/>
                  </a:solidFill>
                  <a:latin typeface="Arial Narrow" pitchFamily="34" charset="0"/>
                  <a:cs typeface="Helvetica 55 Roman"/>
                </a:rPr>
                <a:t>Webmail</a:t>
              </a:r>
            </a:p>
            <a:p>
              <a:pPr algn="ctr"/>
              <a:r>
                <a:rPr lang="en-US" sz="1100" dirty="0" smtClean="0">
                  <a:solidFill>
                    <a:srgbClr val="FFFFFF"/>
                  </a:solidFill>
                  <a:latin typeface="Arial Narrow" pitchFamily="34" charset="0"/>
                  <a:cs typeface="Helvetica 55 Roman"/>
                </a:rPr>
                <a:t>https</a:t>
              </a:r>
            </a:p>
          </p:txBody>
        </p:sp>
      </p:grpSp>
      <p:grpSp>
        <p:nvGrpSpPr>
          <p:cNvPr id="36" name="Group 54"/>
          <p:cNvGrpSpPr/>
          <p:nvPr/>
        </p:nvGrpSpPr>
        <p:grpSpPr>
          <a:xfrm>
            <a:off x="1112140" y="1952644"/>
            <a:ext cx="1070263" cy="762000"/>
            <a:chOff x="3391205" y="3058307"/>
            <a:chExt cx="3004610" cy="2248859"/>
          </a:xfrm>
        </p:grpSpPr>
        <p:sp>
          <p:nvSpPr>
            <p:cNvPr id="58" name="Oval 57"/>
            <p:cNvSpPr/>
            <p:nvPr/>
          </p:nvSpPr>
          <p:spPr bwMode="auto">
            <a:xfrm>
              <a:off x="3721808" y="3058307"/>
              <a:ext cx="2248859" cy="2248859"/>
            </a:xfrm>
            <a:prstGeom prst="ellipse">
              <a:avLst/>
            </a:prstGeom>
            <a:solidFill>
              <a:srgbClr val="3172C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i="0" u="none" strike="noStrike" cap="none" normalizeH="0" baseline="0" dirty="0">
                <a:ln>
                  <a:noFill/>
                </a:ln>
                <a:solidFill>
                  <a:schemeClr val="accent2"/>
                </a:solidFill>
                <a:effectLst/>
                <a:latin typeface="Arial Narrow" pitchFamily="34" charset="0"/>
              </a:endParaRPr>
            </a:p>
          </p:txBody>
        </p:sp>
        <p:sp>
          <p:nvSpPr>
            <p:cNvPr id="59" name="TextBox 58"/>
            <p:cNvSpPr txBox="1"/>
            <p:nvPr/>
          </p:nvSpPr>
          <p:spPr>
            <a:xfrm>
              <a:off x="3391205" y="3324080"/>
              <a:ext cx="3004610" cy="1226242"/>
            </a:xfrm>
            <a:prstGeom prst="rect">
              <a:avLst/>
            </a:prstGeom>
            <a:noFill/>
            <a:ln>
              <a:noFill/>
            </a:ln>
          </p:spPr>
          <p:txBody>
            <a:bodyPr wrap="square" rtlCol="0">
              <a:spAutoFit/>
            </a:bodyPr>
            <a:lstStyle/>
            <a:p>
              <a:pPr algn="ctr"/>
              <a:r>
                <a:rPr lang="en-US" sz="1050" dirty="0" smtClean="0">
                  <a:solidFill>
                    <a:srgbClr val="FFFFFF"/>
                  </a:solidFill>
                  <a:latin typeface="Arial Narrow" pitchFamily="34" charset="0"/>
                  <a:cs typeface="Helvetica 55 Roman"/>
                </a:rPr>
                <a:t>System</a:t>
              </a:r>
            </a:p>
            <a:p>
              <a:pPr algn="ctr"/>
              <a:r>
                <a:rPr lang="en-US" sz="1050" dirty="0" smtClean="0">
                  <a:solidFill>
                    <a:srgbClr val="FFFFFF"/>
                  </a:solidFill>
                  <a:latin typeface="Arial Narrow" pitchFamily="34" charset="0"/>
                  <a:cs typeface="Helvetica 55 Roman"/>
                </a:rPr>
                <a:t>Vulnerabilities</a:t>
              </a:r>
            </a:p>
          </p:txBody>
        </p:sp>
      </p:grpSp>
      <p:grpSp>
        <p:nvGrpSpPr>
          <p:cNvPr id="39" name="Group 35"/>
          <p:cNvGrpSpPr/>
          <p:nvPr/>
        </p:nvGrpSpPr>
        <p:grpSpPr>
          <a:xfrm>
            <a:off x="1077502" y="2257444"/>
            <a:ext cx="1281545" cy="1219200"/>
            <a:chOff x="3954997" y="2608535"/>
            <a:chExt cx="2290479" cy="2248859"/>
          </a:xfrm>
        </p:grpSpPr>
        <p:sp>
          <p:nvSpPr>
            <p:cNvPr id="37" name="Oval 36"/>
            <p:cNvSpPr/>
            <p:nvPr/>
          </p:nvSpPr>
          <p:spPr bwMode="auto">
            <a:xfrm>
              <a:off x="3954997" y="2608535"/>
              <a:ext cx="2248859" cy="2248859"/>
            </a:xfrm>
            <a:prstGeom prst="ellipse">
              <a:avLst/>
            </a:prstGeom>
            <a:solidFill>
              <a:srgbClr val="3172C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Narrow" pitchFamily="34" charset="0"/>
              </a:endParaRPr>
            </a:p>
          </p:txBody>
        </p:sp>
        <p:sp>
          <p:nvSpPr>
            <p:cNvPr id="38" name="TextBox 37"/>
            <p:cNvSpPr txBox="1"/>
            <p:nvPr/>
          </p:nvSpPr>
          <p:spPr>
            <a:xfrm>
              <a:off x="3961189" y="2911504"/>
              <a:ext cx="2284287" cy="1334107"/>
            </a:xfrm>
            <a:prstGeom prst="rect">
              <a:avLst/>
            </a:prstGeom>
            <a:noFill/>
            <a:ln>
              <a:noFill/>
            </a:ln>
          </p:spPr>
          <p:txBody>
            <a:bodyPr wrap="square" rtlCol="0">
              <a:spAutoFit/>
            </a:bodyPr>
            <a:lstStyle/>
            <a:p>
              <a:pPr algn="ctr"/>
              <a:r>
                <a:rPr lang="en-US" sz="1200" b="1" dirty="0" smtClean="0">
                  <a:solidFill>
                    <a:srgbClr val="FFFFFF"/>
                  </a:solidFill>
                  <a:latin typeface="Arial Narrow" pitchFamily="34" charset="0"/>
                  <a:cs typeface="Helvetica 55 Roman"/>
                </a:rPr>
                <a:t>Malicious</a:t>
              </a:r>
            </a:p>
            <a:p>
              <a:pPr algn="ctr"/>
              <a:r>
                <a:rPr lang="en-US" sz="1200" b="1" dirty="0" smtClean="0">
                  <a:solidFill>
                    <a:srgbClr val="FFFFFF"/>
                  </a:solidFill>
                  <a:latin typeface="Arial Narrow" pitchFamily="34" charset="0"/>
                  <a:cs typeface="Helvetica 55 Roman"/>
                </a:rPr>
                <a:t>Sever access </a:t>
              </a:r>
              <a:endParaRPr lang="en-US" sz="1100" b="1" dirty="0" smtClean="0">
                <a:solidFill>
                  <a:srgbClr val="FFFFFF"/>
                </a:solidFill>
                <a:latin typeface="Arial Narrow" pitchFamily="34" charset="0"/>
                <a:cs typeface="Helvetica 55 Roman"/>
              </a:endParaRPr>
            </a:p>
            <a:p>
              <a:pPr algn="ctr"/>
              <a:endParaRPr lang="en-US" sz="700" b="1" dirty="0" smtClean="0">
                <a:solidFill>
                  <a:srgbClr val="FFFFFF"/>
                </a:solidFill>
                <a:latin typeface="Arial Narrow" pitchFamily="34" charset="0"/>
                <a:cs typeface="Helvetica 55 Roman"/>
              </a:endParaRPr>
            </a:p>
            <a:p>
              <a:pPr algn="ctr"/>
              <a:r>
                <a:rPr lang="en-US" sz="1000" b="1" dirty="0" smtClean="0">
                  <a:solidFill>
                    <a:srgbClr val="FFFFFF"/>
                  </a:solidFill>
                  <a:latin typeface="Arial Narrow" pitchFamily="34" charset="0"/>
                  <a:cs typeface="Helvetica 55 Roman"/>
                </a:rPr>
                <a:t>Fake codec,  vaccine</a:t>
              </a:r>
              <a:endParaRPr lang="en-US" sz="1600" b="1" dirty="0" smtClean="0">
                <a:solidFill>
                  <a:srgbClr val="FFFFFF"/>
                </a:solidFill>
                <a:latin typeface="Arial Narrow" pitchFamily="34" charset="0"/>
                <a:cs typeface="Helvetica 55 Roman"/>
              </a:endParaRPr>
            </a:p>
          </p:txBody>
        </p:sp>
      </p:grpSp>
      <p:grpSp>
        <p:nvGrpSpPr>
          <p:cNvPr id="42" name="Groupe 41"/>
          <p:cNvGrpSpPr/>
          <p:nvPr/>
        </p:nvGrpSpPr>
        <p:grpSpPr>
          <a:xfrm>
            <a:off x="105976" y="1524466"/>
            <a:ext cx="1334124" cy="445195"/>
            <a:chOff x="101828" y="1449135"/>
            <a:chExt cx="1572712" cy="587034"/>
          </a:xfrm>
        </p:grpSpPr>
        <p:sp>
          <p:nvSpPr>
            <p:cNvPr id="52" name="Rectangle à coins arrondis 51"/>
            <p:cNvSpPr/>
            <p:nvPr/>
          </p:nvSpPr>
          <p:spPr>
            <a:xfrm>
              <a:off x="101828" y="1651430"/>
              <a:ext cx="1546514" cy="384739"/>
            </a:xfrm>
            <a:prstGeom prst="roundRect">
              <a:avLst/>
            </a:prstGeom>
            <a:effectLst>
              <a:outerShdw blurRad="508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US" sz="1400" b="1" dirty="0">
                  <a:solidFill>
                    <a:srgbClr val="FF0000"/>
                  </a:solidFill>
                </a:rPr>
                <a:t>Simulation!</a:t>
              </a:r>
            </a:p>
          </p:txBody>
        </p:sp>
        <p:pic>
          <p:nvPicPr>
            <p:cNvPr id="62" name="Picture 2"/>
            <p:cNvPicPr>
              <a:picLocks noChangeAspect="1" noChangeArrowheads="1"/>
            </p:cNvPicPr>
            <p:nvPr/>
          </p:nvPicPr>
          <p:blipFill>
            <a:blip r:embed="rId3"/>
            <a:srcRect/>
            <a:stretch>
              <a:fillRect/>
            </a:stretch>
          </p:blipFill>
          <p:spPr bwMode="auto">
            <a:xfrm>
              <a:off x="104604" y="1449135"/>
              <a:ext cx="1569936" cy="156994"/>
            </a:xfrm>
            <a:prstGeom prst="rect">
              <a:avLst/>
            </a:prstGeom>
            <a:ln>
              <a:noFill/>
            </a:ln>
            <a:effectLst>
              <a:outerShdw blurRad="292100" dist="139700" dir="2700000" algn="tl" rotWithShape="0">
                <a:srgbClr val="333333">
                  <a:alpha val="65000"/>
                </a:srgbClr>
              </a:outerShdw>
            </a:effectLst>
          </p:spPr>
        </p:pic>
      </p:grpSp>
      <p:grpSp>
        <p:nvGrpSpPr>
          <p:cNvPr id="63" name="Groupe 62"/>
          <p:cNvGrpSpPr/>
          <p:nvPr/>
        </p:nvGrpSpPr>
        <p:grpSpPr>
          <a:xfrm>
            <a:off x="7638600" y="1508772"/>
            <a:ext cx="1287014" cy="395213"/>
            <a:chOff x="103217" y="1449136"/>
            <a:chExt cx="1569936" cy="587036"/>
          </a:xfrm>
        </p:grpSpPr>
        <p:sp>
          <p:nvSpPr>
            <p:cNvPr id="64" name="Rectangle à coins arrondis 63"/>
            <p:cNvSpPr/>
            <p:nvPr/>
          </p:nvSpPr>
          <p:spPr>
            <a:xfrm>
              <a:off x="114927" y="1651433"/>
              <a:ext cx="1546514" cy="384739"/>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400" b="1" dirty="0">
                  <a:solidFill>
                    <a:srgbClr val="FF0000"/>
                  </a:solidFill>
                </a:rPr>
                <a:t>Simulation!</a:t>
              </a:r>
            </a:p>
          </p:txBody>
        </p:sp>
        <p:pic>
          <p:nvPicPr>
            <p:cNvPr id="65" name="Picture 2"/>
            <p:cNvPicPr>
              <a:picLocks noChangeAspect="1" noChangeArrowheads="1"/>
            </p:cNvPicPr>
            <p:nvPr/>
          </p:nvPicPr>
          <p:blipFill>
            <a:blip r:embed="rId3"/>
            <a:srcRect/>
            <a:stretch>
              <a:fillRect/>
            </a:stretch>
          </p:blipFill>
          <p:spPr bwMode="auto">
            <a:xfrm>
              <a:off x="103217" y="1449136"/>
              <a:ext cx="1569936" cy="156994"/>
            </a:xfrm>
            <a:prstGeom prst="rect">
              <a:avLst/>
            </a:prstGeom>
            <a:ln>
              <a:noFill/>
            </a:ln>
            <a:effectLst>
              <a:outerShdw blurRad="292100" dist="139700" dir="2700000" algn="tl" rotWithShape="0">
                <a:srgbClr val="333333">
                  <a:alpha val="65000"/>
                </a:srgbClr>
              </a:outerShdw>
            </a:effectLst>
          </p:spPr>
        </p:pic>
      </p:grpSp>
      <p:grpSp>
        <p:nvGrpSpPr>
          <p:cNvPr id="66" name="Groupe 65"/>
          <p:cNvGrpSpPr/>
          <p:nvPr/>
        </p:nvGrpSpPr>
        <p:grpSpPr>
          <a:xfrm>
            <a:off x="1963695" y="4328107"/>
            <a:ext cx="1334124" cy="445196"/>
            <a:chOff x="101828" y="1449135"/>
            <a:chExt cx="1572712" cy="587037"/>
          </a:xfrm>
        </p:grpSpPr>
        <p:sp>
          <p:nvSpPr>
            <p:cNvPr id="67" name="Rectangle à coins arrondis 66"/>
            <p:cNvSpPr/>
            <p:nvPr/>
          </p:nvSpPr>
          <p:spPr>
            <a:xfrm>
              <a:off x="101828" y="1651433"/>
              <a:ext cx="1546514" cy="384739"/>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400" b="1" dirty="0" smtClean="0">
                  <a:solidFill>
                    <a:srgbClr val="FF0000"/>
                  </a:solidFill>
                </a:rPr>
                <a:t>Simulation!</a:t>
              </a:r>
              <a:endParaRPr lang="en-US" sz="1400" b="1" dirty="0">
                <a:solidFill>
                  <a:srgbClr val="FF0000"/>
                </a:solidFill>
              </a:endParaRPr>
            </a:p>
          </p:txBody>
        </p:sp>
        <p:pic>
          <p:nvPicPr>
            <p:cNvPr id="68" name="Picture 2"/>
            <p:cNvPicPr>
              <a:picLocks noChangeAspect="1" noChangeArrowheads="1"/>
            </p:cNvPicPr>
            <p:nvPr/>
          </p:nvPicPr>
          <p:blipFill>
            <a:blip r:embed="rId3"/>
            <a:srcRect/>
            <a:stretch>
              <a:fillRect/>
            </a:stretch>
          </p:blipFill>
          <p:spPr bwMode="auto">
            <a:xfrm>
              <a:off x="104604" y="1449135"/>
              <a:ext cx="1569936" cy="156994"/>
            </a:xfrm>
            <a:prstGeom prst="rect">
              <a:avLst/>
            </a:prstGeom>
            <a:ln>
              <a:noFill/>
            </a:ln>
            <a:effectLst>
              <a:outerShdw blurRad="292100" dist="139700" dir="2700000" algn="tl" rotWithShape="0">
                <a:srgbClr val="333333">
                  <a:alpha val="65000"/>
                </a:srgbClr>
              </a:outerShdw>
            </a:effectLst>
          </p:spPr>
        </p:pic>
      </p:grpSp>
      <p:grpSp>
        <p:nvGrpSpPr>
          <p:cNvPr id="44" name="Groupe 43"/>
          <p:cNvGrpSpPr/>
          <p:nvPr/>
        </p:nvGrpSpPr>
        <p:grpSpPr>
          <a:xfrm>
            <a:off x="101142" y="2012014"/>
            <a:ext cx="1357741" cy="1029831"/>
            <a:chOff x="-1193800" y="4832011"/>
            <a:chExt cx="1357741" cy="1029831"/>
          </a:xfrm>
        </p:grpSpPr>
        <p:pic>
          <p:nvPicPr>
            <p:cNvPr id="61" name="Picture 24" descr="FortiGate_Icon_2U_Lt.png"/>
            <p:cNvPicPr>
              <a:picLocks noChangeAspect="1"/>
            </p:cNvPicPr>
            <p:nvPr/>
          </p:nvPicPr>
          <p:blipFill>
            <a:blip r:embed="rId4">
              <a:extLst>
                <a:ext uri="{28A0092B-C50C-407E-A947-70E740481C1C}">
                  <a14:useLocalDpi xmlns="" xmlns:a14="http://schemas.microsoft.com/office/drawing/2010/main" val="0"/>
                </a:ext>
              </a:extLst>
            </a:blip>
            <a:srcRect/>
            <a:stretch>
              <a:fillRect/>
            </a:stretch>
          </p:blipFill>
          <p:spPr bwMode="auto">
            <a:xfrm>
              <a:off x="-1099413" y="4832011"/>
              <a:ext cx="1168967" cy="8186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9" name="Rectangle à coins arrondis 68"/>
            <p:cNvSpPr/>
            <p:nvPr/>
          </p:nvSpPr>
          <p:spPr>
            <a:xfrm>
              <a:off x="-1193800" y="5626831"/>
              <a:ext cx="1357741" cy="235011"/>
            </a:xfrm>
            <a:prstGeom prst="roundRect">
              <a:avLst/>
            </a:prstGeom>
            <a:effectLst>
              <a:outerShdw blurRad="508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US" sz="1400" b="1" dirty="0">
                  <a:solidFill>
                    <a:srgbClr val="FF0000"/>
                  </a:solidFill>
                </a:rPr>
                <a:t>Mitigation!</a:t>
              </a:r>
            </a:p>
          </p:txBody>
        </p:sp>
      </p:grpSp>
      <p:grpSp>
        <p:nvGrpSpPr>
          <p:cNvPr id="45" name="Groupe 44"/>
          <p:cNvGrpSpPr/>
          <p:nvPr/>
        </p:nvGrpSpPr>
        <p:grpSpPr>
          <a:xfrm>
            <a:off x="1972152" y="4843671"/>
            <a:ext cx="1392874" cy="1111572"/>
            <a:chOff x="1020040" y="4828364"/>
            <a:chExt cx="1392874" cy="1111572"/>
          </a:xfrm>
        </p:grpSpPr>
        <p:grpSp>
          <p:nvGrpSpPr>
            <p:cNvPr id="54" name="Group 12"/>
            <p:cNvGrpSpPr>
              <a:grpSpLocks noChangeAspect="1"/>
            </p:cNvGrpSpPr>
            <p:nvPr/>
          </p:nvGrpSpPr>
          <p:grpSpPr>
            <a:xfrm>
              <a:off x="1133311" y="4828364"/>
              <a:ext cx="1166333" cy="825944"/>
              <a:chOff x="4652976" y="3604167"/>
              <a:chExt cx="1271289" cy="883552"/>
            </a:xfrm>
          </p:grpSpPr>
          <p:pic>
            <p:nvPicPr>
              <p:cNvPr id="55" name="Picture 13" descr="2U_Lt-s.png"/>
              <p:cNvPicPr>
                <a:picLocks noChangeAspect="1"/>
              </p:cNvPicPr>
              <p:nvPr/>
            </p:nvPicPr>
            <p:blipFill>
              <a:blip r:embed="rId5">
                <a:extLst>
                  <a:ext uri="{28A0092B-C50C-407E-A947-70E740481C1C}">
                    <a14:useLocalDpi xmlns="" xmlns:a14="http://schemas.microsoft.com/office/drawing/2010/main" val="0"/>
                  </a:ext>
                </a:extLst>
              </a:blip>
              <a:srcRect/>
              <a:stretch>
                <a:fillRect/>
              </a:stretch>
            </p:blipFill>
            <p:spPr bwMode="auto">
              <a:xfrm>
                <a:off x="4652976" y="3604167"/>
                <a:ext cx="1271289" cy="8835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0" name="Picture 15"/>
              <p:cNvPicPr>
                <a:picLocks noChangeAspect="1"/>
              </p:cNvPicPr>
              <p:nvPr/>
            </p:nvPicPr>
            <p:blipFill>
              <a:blip r:embed="rId6"/>
              <a:stretch>
                <a:fillRect/>
              </a:stretch>
            </p:blipFill>
            <p:spPr>
              <a:xfrm>
                <a:off x="4904579" y="3623232"/>
                <a:ext cx="762000" cy="571500"/>
              </a:xfrm>
              <a:prstGeom prst="rect">
                <a:avLst/>
              </a:prstGeom>
              <a:scene3d>
                <a:camera prst="isometricBottomDown"/>
                <a:lightRig rig="threePt" dir="t"/>
              </a:scene3d>
            </p:spPr>
          </p:pic>
        </p:grpSp>
        <p:sp>
          <p:nvSpPr>
            <p:cNvPr id="70" name="Rectangle à coins arrondis 69"/>
            <p:cNvSpPr/>
            <p:nvPr/>
          </p:nvSpPr>
          <p:spPr>
            <a:xfrm>
              <a:off x="1020040" y="5626831"/>
              <a:ext cx="1392874" cy="313105"/>
            </a:xfrm>
            <a:prstGeom prst="roundRect">
              <a:avLst/>
            </a:prstGeom>
            <a:effectLst>
              <a:outerShdw blurRad="508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US" sz="1400" b="1" dirty="0">
                  <a:solidFill>
                    <a:srgbClr val="FF0000"/>
                  </a:solidFill>
                </a:rPr>
                <a:t>Detection!</a:t>
              </a:r>
            </a:p>
          </p:txBody>
        </p:sp>
      </p:grpSp>
      <p:grpSp>
        <p:nvGrpSpPr>
          <p:cNvPr id="72" name="Groupe 71"/>
          <p:cNvGrpSpPr/>
          <p:nvPr/>
        </p:nvGrpSpPr>
        <p:grpSpPr>
          <a:xfrm>
            <a:off x="7603235" y="2030039"/>
            <a:ext cx="1357741" cy="1029831"/>
            <a:chOff x="-1193800" y="4832011"/>
            <a:chExt cx="1357741" cy="1029831"/>
          </a:xfrm>
        </p:grpSpPr>
        <p:pic>
          <p:nvPicPr>
            <p:cNvPr id="73" name="Picture 24" descr="FortiGate_Icon_2U_Lt.png"/>
            <p:cNvPicPr>
              <a:picLocks noChangeAspect="1"/>
            </p:cNvPicPr>
            <p:nvPr/>
          </p:nvPicPr>
          <p:blipFill>
            <a:blip r:embed="rId4">
              <a:extLst>
                <a:ext uri="{28A0092B-C50C-407E-A947-70E740481C1C}">
                  <a14:useLocalDpi xmlns="" xmlns:a14="http://schemas.microsoft.com/office/drawing/2010/main" val="0"/>
                </a:ext>
              </a:extLst>
            </a:blip>
            <a:srcRect/>
            <a:stretch>
              <a:fillRect/>
            </a:stretch>
          </p:blipFill>
          <p:spPr bwMode="auto">
            <a:xfrm>
              <a:off x="-1099413" y="4832011"/>
              <a:ext cx="1168967" cy="8186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4" name="Rectangle à coins arrondis 73"/>
            <p:cNvSpPr/>
            <p:nvPr/>
          </p:nvSpPr>
          <p:spPr>
            <a:xfrm>
              <a:off x="-1193800" y="5626831"/>
              <a:ext cx="1357741" cy="235011"/>
            </a:xfrm>
            <a:prstGeom prst="roundRect">
              <a:avLst/>
            </a:prstGeom>
            <a:effectLst>
              <a:outerShdw blurRad="508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US" sz="1400" b="1" dirty="0">
                  <a:solidFill>
                    <a:srgbClr val="FF0000"/>
                  </a:solidFill>
                </a:rPr>
                <a:t>Mitigation!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down)">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down)">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down)">
                                      <p:cBhvr>
                                        <p:cTn id="45" dur="500"/>
                                        <p:tgtEl>
                                          <p:spTgt spid="33"/>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down)">
                                      <p:cBhvr>
                                        <p:cTn id="50" dur="500"/>
                                        <p:tgtEl>
                                          <p:spTgt spid="36"/>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down)">
                                      <p:cBhvr>
                                        <p:cTn id="55" dur="500"/>
                                        <p:tgtEl>
                                          <p:spTgt spid="39"/>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down)">
                                      <p:cBhvr>
                                        <p:cTn id="60" dur="500"/>
                                        <p:tgtEl>
                                          <p:spTgt spid="2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nodeType="click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ipe(down)">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ipe(down)">
                                      <p:cBhvr>
                                        <p:cTn id="70" dur="500"/>
                                        <p:tgtEl>
                                          <p:spTgt spid="27"/>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nodeType="click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down)">
                                      <p:cBhvr>
                                        <p:cTn id="75" dur="500"/>
                                        <p:tgtEl>
                                          <p:spTgt spid="30"/>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12" fill="hold" nodeType="click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additive="base">
                                        <p:cTn id="80" dur="500" fill="hold"/>
                                        <p:tgtEl>
                                          <p:spTgt spid="42"/>
                                        </p:tgtEl>
                                        <p:attrNameLst>
                                          <p:attrName>ppt_x</p:attrName>
                                        </p:attrNameLst>
                                      </p:cBhvr>
                                      <p:tavLst>
                                        <p:tav tm="0">
                                          <p:val>
                                            <p:strVal val="0-#ppt_w/2"/>
                                          </p:val>
                                        </p:tav>
                                        <p:tav tm="100000">
                                          <p:val>
                                            <p:strVal val="#ppt_x"/>
                                          </p:val>
                                        </p:tav>
                                      </p:tavLst>
                                    </p:anim>
                                    <p:anim calcmode="lin" valueType="num">
                                      <p:cBhvr additive="base">
                                        <p:cTn id="81" dur="500" fill="hold"/>
                                        <p:tgtEl>
                                          <p:spTgt spid="42"/>
                                        </p:tgtEl>
                                        <p:attrNameLst>
                                          <p:attrName>ppt_y</p:attrName>
                                        </p:attrNameLst>
                                      </p:cBhvr>
                                      <p:tavLst>
                                        <p:tav tm="0">
                                          <p:val>
                                            <p:strVal val="1+#ppt_h/2"/>
                                          </p:val>
                                        </p:tav>
                                        <p:tav tm="100000">
                                          <p:val>
                                            <p:strVal val="#ppt_y"/>
                                          </p:val>
                                        </p:tav>
                                      </p:tavLst>
                                    </p:anim>
                                  </p:childTnLst>
                                </p:cTn>
                              </p:par>
                              <p:par>
                                <p:cTn id="82" presetID="2" presetClass="entr" presetSubtype="12" fill="hold" nodeType="withEffect">
                                  <p:stCondLst>
                                    <p:cond delay="0"/>
                                  </p:stCondLst>
                                  <p:childTnLst>
                                    <p:set>
                                      <p:cBhvr>
                                        <p:cTn id="83" dur="1" fill="hold">
                                          <p:stCondLst>
                                            <p:cond delay="0"/>
                                          </p:stCondLst>
                                        </p:cTn>
                                        <p:tgtEl>
                                          <p:spTgt spid="44"/>
                                        </p:tgtEl>
                                        <p:attrNameLst>
                                          <p:attrName>style.visibility</p:attrName>
                                        </p:attrNameLst>
                                      </p:cBhvr>
                                      <p:to>
                                        <p:strVal val="visible"/>
                                      </p:to>
                                    </p:set>
                                    <p:anim calcmode="lin" valueType="num">
                                      <p:cBhvr additive="base">
                                        <p:cTn id="84" dur="500" fill="hold"/>
                                        <p:tgtEl>
                                          <p:spTgt spid="44"/>
                                        </p:tgtEl>
                                        <p:attrNameLst>
                                          <p:attrName>ppt_x</p:attrName>
                                        </p:attrNameLst>
                                      </p:cBhvr>
                                      <p:tavLst>
                                        <p:tav tm="0">
                                          <p:val>
                                            <p:strVal val="0-#ppt_w/2"/>
                                          </p:val>
                                        </p:tav>
                                        <p:tav tm="100000">
                                          <p:val>
                                            <p:strVal val="#ppt_x"/>
                                          </p:val>
                                        </p:tav>
                                      </p:tavLst>
                                    </p:anim>
                                    <p:anim calcmode="lin" valueType="num">
                                      <p:cBhvr additive="base">
                                        <p:cTn id="85"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6" fill="hold" nodeType="clickEffect">
                                  <p:stCondLst>
                                    <p:cond delay="0"/>
                                  </p:stCondLst>
                                  <p:childTnLst>
                                    <p:set>
                                      <p:cBhvr>
                                        <p:cTn id="89" dur="1" fill="hold">
                                          <p:stCondLst>
                                            <p:cond delay="0"/>
                                          </p:stCondLst>
                                        </p:cTn>
                                        <p:tgtEl>
                                          <p:spTgt spid="63"/>
                                        </p:tgtEl>
                                        <p:attrNameLst>
                                          <p:attrName>style.visibility</p:attrName>
                                        </p:attrNameLst>
                                      </p:cBhvr>
                                      <p:to>
                                        <p:strVal val="visible"/>
                                      </p:to>
                                    </p:set>
                                    <p:anim calcmode="lin" valueType="num">
                                      <p:cBhvr additive="base">
                                        <p:cTn id="90" dur="500" fill="hold"/>
                                        <p:tgtEl>
                                          <p:spTgt spid="63"/>
                                        </p:tgtEl>
                                        <p:attrNameLst>
                                          <p:attrName>ppt_x</p:attrName>
                                        </p:attrNameLst>
                                      </p:cBhvr>
                                      <p:tavLst>
                                        <p:tav tm="0">
                                          <p:val>
                                            <p:strVal val="1+#ppt_w/2"/>
                                          </p:val>
                                        </p:tav>
                                        <p:tav tm="100000">
                                          <p:val>
                                            <p:strVal val="#ppt_x"/>
                                          </p:val>
                                        </p:tav>
                                      </p:tavLst>
                                    </p:anim>
                                    <p:anim calcmode="lin" valueType="num">
                                      <p:cBhvr additive="base">
                                        <p:cTn id="91" dur="500" fill="hold"/>
                                        <p:tgtEl>
                                          <p:spTgt spid="63"/>
                                        </p:tgtEl>
                                        <p:attrNameLst>
                                          <p:attrName>ppt_y</p:attrName>
                                        </p:attrNameLst>
                                      </p:cBhvr>
                                      <p:tavLst>
                                        <p:tav tm="0">
                                          <p:val>
                                            <p:strVal val="1+#ppt_h/2"/>
                                          </p:val>
                                        </p:tav>
                                        <p:tav tm="100000">
                                          <p:val>
                                            <p:strVal val="#ppt_y"/>
                                          </p:val>
                                        </p:tav>
                                      </p:tavLst>
                                    </p:anim>
                                  </p:childTnLst>
                                </p:cTn>
                              </p:par>
                              <p:par>
                                <p:cTn id="92" presetID="2" presetClass="entr" presetSubtype="6" fill="hold" nodeType="withEffect">
                                  <p:stCondLst>
                                    <p:cond delay="0"/>
                                  </p:stCondLst>
                                  <p:childTnLst>
                                    <p:set>
                                      <p:cBhvr>
                                        <p:cTn id="93" dur="1" fill="hold">
                                          <p:stCondLst>
                                            <p:cond delay="0"/>
                                          </p:stCondLst>
                                        </p:cTn>
                                        <p:tgtEl>
                                          <p:spTgt spid="72"/>
                                        </p:tgtEl>
                                        <p:attrNameLst>
                                          <p:attrName>style.visibility</p:attrName>
                                        </p:attrNameLst>
                                      </p:cBhvr>
                                      <p:to>
                                        <p:strVal val="visible"/>
                                      </p:to>
                                    </p:set>
                                    <p:anim calcmode="lin" valueType="num">
                                      <p:cBhvr additive="base">
                                        <p:cTn id="94" dur="500" fill="hold"/>
                                        <p:tgtEl>
                                          <p:spTgt spid="72"/>
                                        </p:tgtEl>
                                        <p:attrNameLst>
                                          <p:attrName>ppt_x</p:attrName>
                                        </p:attrNameLst>
                                      </p:cBhvr>
                                      <p:tavLst>
                                        <p:tav tm="0">
                                          <p:val>
                                            <p:strVal val="1+#ppt_w/2"/>
                                          </p:val>
                                        </p:tav>
                                        <p:tav tm="100000">
                                          <p:val>
                                            <p:strVal val="#ppt_x"/>
                                          </p:val>
                                        </p:tav>
                                      </p:tavLst>
                                    </p:anim>
                                    <p:anim calcmode="lin" valueType="num">
                                      <p:cBhvr additive="base">
                                        <p:cTn id="95"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nodeType="clickEffect">
                                  <p:stCondLst>
                                    <p:cond delay="0"/>
                                  </p:stCondLst>
                                  <p:childTnLst>
                                    <p:set>
                                      <p:cBhvr>
                                        <p:cTn id="99" dur="1" fill="hold">
                                          <p:stCondLst>
                                            <p:cond delay="0"/>
                                          </p:stCondLst>
                                        </p:cTn>
                                        <p:tgtEl>
                                          <p:spTgt spid="66"/>
                                        </p:tgtEl>
                                        <p:attrNameLst>
                                          <p:attrName>style.visibility</p:attrName>
                                        </p:attrNameLst>
                                      </p:cBhvr>
                                      <p:to>
                                        <p:strVal val="visible"/>
                                      </p:to>
                                    </p:set>
                                    <p:anim calcmode="lin" valueType="num">
                                      <p:cBhvr additive="base">
                                        <p:cTn id="100" dur="500" fill="hold"/>
                                        <p:tgtEl>
                                          <p:spTgt spid="66"/>
                                        </p:tgtEl>
                                        <p:attrNameLst>
                                          <p:attrName>ppt_x</p:attrName>
                                        </p:attrNameLst>
                                      </p:cBhvr>
                                      <p:tavLst>
                                        <p:tav tm="0">
                                          <p:val>
                                            <p:strVal val="#ppt_x"/>
                                          </p:val>
                                        </p:tav>
                                        <p:tav tm="100000">
                                          <p:val>
                                            <p:strVal val="#ppt_x"/>
                                          </p:val>
                                        </p:tav>
                                      </p:tavLst>
                                    </p:anim>
                                    <p:anim calcmode="lin" valueType="num">
                                      <p:cBhvr additive="base">
                                        <p:cTn id="101" dur="500" fill="hold"/>
                                        <p:tgtEl>
                                          <p:spTgt spid="66"/>
                                        </p:tgtEl>
                                        <p:attrNameLst>
                                          <p:attrName>ppt_y</p:attrName>
                                        </p:attrNameLst>
                                      </p:cBhvr>
                                      <p:tavLst>
                                        <p:tav tm="0">
                                          <p:val>
                                            <p:strVal val="1+#ppt_h/2"/>
                                          </p:val>
                                        </p:tav>
                                        <p:tav tm="100000">
                                          <p:val>
                                            <p:strVal val="#ppt_y"/>
                                          </p:val>
                                        </p:tav>
                                      </p:tavLst>
                                    </p:anim>
                                  </p:childTnLst>
                                </p:cTn>
                              </p:par>
                              <p:par>
                                <p:cTn id="102" presetID="2" presetClass="entr" presetSubtype="4" fill="hold" nodeType="withEffect">
                                  <p:stCondLst>
                                    <p:cond delay="0"/>
                                  </p:stCondLst>
                                  <p:childTnLst>
                                    <p:set>
                                      <p:cBhvr>
                                        <p:cTn id="103" dur="1" fill="hold">
                                          <p:stCondLst>
                                            <p:cond delay="0"/>
                                          </p:stCondLst>
                                        </p:cTn>
                                        <p:tgtEl>
                                          <p:spTgt spid="45"/>
                                        </p:tgtEl>
                                        <p:attrNameLst>
                                          <p:attrName>style.visibility</p:attrName>
                                        </p:attrNameLst>
                                      </p:cBhvr>
                                      <p:to>
                                        <p:strVal val="visible"/>
                                      </p:to>
                                    </p:set>
                                    <p:anim calcmode="lin" valueType="num">
                                      <p:cBhvr additive="base">
                                        <p:cTn id="104" dur="500" fill="hold"/>
                                        <p:tgtEl>
                                          <p:spTgt spid="45"/>
                                        </p:tgtEl>
                                        <p:attrNameLst>
                                          <p:attrName>ppt_x</p:attrName>
                                        </p:attrNameLst>
                                      </p:cBhvr>
                                      <p:tavLst>
                                        <p:tav tm="0">
                                          <p:val>
                                            <p:strVal val="#ppt_x"/>
                                          </p:val>
                                        </p:tav>
                                        <p:tav tm="100000">
                                          <p:val>
                                            <p:strVal val="#ppt_x"/>
                                          </p:val>
                                        </p:tav>
                                      </p:tavLst>
                                    </p:anim>
                                    <p:anim calcmode="lin" valueType="num">
                                      <p:cBhvr additive="base">
                                        <p:cTn id="105"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844"/>
            <a:ext cx="8229600" cy="1014958"/>
          </a:xfrm>
        </p:spPr>
        <p:txBody>
          <a:bodyPr anchor="ctr">
            <a:normAutofit/>
          </a:bodyPr>
          <a:lstStyle/>
          <a:p>
            <a:r>
              <a:rPr lang="en-US" sz="4000" b="1" dirty="0" smtClean="0">
                <a:solidFill>
                  <a:srgbClr val="FF0000"/>
                </a:solidFill>
              </a:rPr>
              <a:t>Live demo!</a:t>
            </a:r>
            <a:endParaRPr lang="en-US" sz="4000" b="1" dirty="0">
              <a:solidFill>
                <a:srgbClr val="FF0000"/>
              </a:solidFill>
            </a:endParaRPr>
          </a:p>
        </p:txBody>
      </p:sp>
      <p:sp>
        <p:nvSpPr>
          <p:cNvPr id="3" name="Content Placeholder 2"/>
          <p:cNvSpPr>
            <a:spLocks noGrp="1"/>
          </p:cNvSpPr>
          <p:nvPr>
            <p:ph idx="1"/>
          </p:nvPr>
        </p:nvSpPr>
        <p:spPr>
          <a:xfrm>
            <a:off x="304800" y="1188027"/>
            <a:ext cx="8534400" cy="1219200"/>
          </a:xfrm>
        </p:spPr>
        <p:txBody>
          <a:bodyPr>
            <a:normAutofit fontScale="92500" lnSpcReduction="10000"/>
          </a:bodyPr>
          <a:lstStyle/>
          <a:p>
            <a:pPr algn="ctr">
              <a:buNone/>
            </a:pPr>
            <a:r>
              <a:rPr lang="en-US" sz="2800" i="1" dirty="0" smtClean="0">
                <a:latin typeface="+mn-lt"/>
              </a:rPr>
              <a:t>3 components of testing will run thru </a:t>
            </a:r>
            <a:r>
              <a:rPr lang="en-US" sz="2800" b="1" i="1" dirty="0" smtClean="0">
                <a:latin typeface="+mn-lt"/>
              </a:rPr>
              <a:t>consecutively</a:t>
            </a:r>
            <a:r>
              <a:rPr lang="en-US" sz="2800" i="1" dirty="0" smtClean="0">
                <a:latin typeface="+mn-lt"/>
              </a:rPr>
              <a:t> for </a:t>
            </a:r>
          </a:p>
          <a:p>
            <a:pPr algn="ctr">
              <a:buNone/>
            </a:pPr>
            <a:r>
              <a:rPr lang="en-US" sz="4800" b="1" i="1" dirty="0" smtClean="0"/>
              <a:t>30 minutes.</a:t>
            </a:r>
            <a:endParaRPr lang="en-US" sz="2800" b="1" i="1" dirty="0"/>
          </a:p>
        </p:txBody>
      </p:sp>
      <p:pic>
        <p:nvPicPr>
          <p:cNvPr id="2050" name="Picture 2" descr="D:\Mydata\fortisandbox-ixia-roadshow\1388456973116l0.jpg"/>
          <p:cNvPicPr>
            <a:picLocks noChangeAspect="1" noChangeArrowheads="1"/>
          </p:cNvPicPr>
          <p:nvPr/>
        </p:nvPicPr>
        <p:blipFill>
          <a:blip r:embed="rId3" cstate="print"/>
          <a:srcRect/>
          <a:stretch>
            <a:fillRect/>
          </a:stretch>
        </p:blipFill>
        <p:spPr bwMode="auto">
          <a:xfrm>
            <a:off x="1849581" y="2381443"/>
            <a:ext cx="5444837" cy="3688353"/>
          </a:xfrm>
          <a:prstGeom prst="rect">
            <a:avLst/>
          </a:prstGeom>
          <a:noFill/>
          <a:ln>
            <a:solidFill>
              <a:schemeClr val="tx1">
                <a:lumMod val="50000"/>
                <a:lumOff val="50000"/>
              </a:schemeClr>
            </a:solidFill>
          </a:ln>
        </p:spPr>
      </p:pic>
      <p:pic>
        <p:nvPicPr>
          <p:cNvPr id="1026" name="Picture 2"/>
          <p:cNvPicPr>
            <a:picLocks noChangeAspect="1" noChangeArrowheads="1"/>
          </p:cNvPicPr>
          <p:nvPr/>
        </p:nvPicPr>
        <p:blipFill>
          <a:blip r:embed="rId4" cstate="print"/>
          <a:srcRect/>
          <a:stretch>
            <a:fillRect/>
          </a:stretch>
        </p:blipFill>
        <p:spPr bwMode="auto">
          <a:xfrm>
            <a:off x="4542411" y="4973141"/>
            <a:ext cx="2867025" cy="1038225"/>
          </a:xfrm>
          <a:prstGeom prst="rect">
            <a:avLst/>
          </a:prstGeom>
          <a:noFill/>
          <a:ln w="9525">
            <a:solidFill>
              <a:srgbClr val="FF0000"/>
            </a:solidFill>
            <a:miter lim="800000"/>
            <a:headEnd/>
            <a:tailEnd/>
          </a:ln>
        </p:spPr>
      </p:pic>
      <p:grpSp>
        <p:nvGrpSpPr>
          <p:cNvPr id="21" name="Group 20"/>
          <p:cNvGrpSpPr/>
          <p:nvPr/>
        </p:nvGrpSpPr>
        <p:grpSpPr>
          <a:xfrm>
            <a:off x="7139628" y="1981737"/>
            <a:ext cx="2004374" cy="3927402"/>
            <a:chOff x="7139628" y="1981737"/>
            <a:chExt cx="2004374" cy="3927402"/>
          </a:xfrm>
        </p:grpSpPr>
        <p:grpSp>
          <p:nvGrpSpPr>
            <p:cNvPr id="5" name="Group 17"/>
            <p:cNvGrpSpPr/>
            <p:nvPr/>
          </p:nvGrpSpPr>
          <p:grpSpPr>
            <a:xfrm>
              <a:off x="7139628" y="1981737"/>
              <a:ext cx="2004374" cy="3927402"/>
              <a:chOff x="7010400" y="2189416"/>
              <a:chExt cx="2133602" cy="4287584"/>
            </a:xfrm>
          </p:grpSpPr>
          <p:grpSp>
            <p:nvGrpSpPr>
              <p:cNvPr id="8" name="Group 16"/>
              <p:cNvGrpSpPr/>
              <p:nvPr/>
            </p:nvGrpSpPr>
            <p:grpSpPr>
              <a:xfrm>
                <a:off x="7010400" y="3733800"/>
                <a:ext cx="2133602" cy="2743200"/>
                <a:chOff x="7010400" y="3733800"/>
                <a:chExt cx="2133602" cy="2743200"/>
              </a:xfrm>
            </p:grpSpPr>
            <p:grpSp>
              <p:nvGrpSpPr>
                <p:cNvPr id="11" name="Group 22"/>
                <p:cNvGrpSpPr/>
                <p:nvPr/>
              </p:nvGrpSpPr>
              <p:grpSpPr>
                <a:xfrm>
                  <a:off x="7010400" y="4526929"/>
                  <a:ext cx="2133602" cy="1950071"/>
                  <a:chOff x="6400800" y="4273435"/>
                  <a:chExt cx="2743202" cy="2450922"/>
                </a:xfrm>
              </p:grpSpPr>
              <p:pic>
                <p:nvPicPr>
                  <p:cNvPr id="6" name="Picture 5" descr="pyramid-base.png"/>
                  <p:cNvPicPr>
                    <a:picLocks noChangeAspect="1"/>
                  </p:cNvPicPr>
                  <p:nvPr/>
                </p:nvPicPr>
                <p:blipFill>
                  <a:blip r:embed="rId5" cstate="print"/>
                  <a:stretch>
                    <a:fillRect/>
                  </a:stretch>
                </p:blipFill>
                <p:spPr>
                  <a:xfrm>
                    <a:off x="6400800" y="4273435"/>
                    <a:ext cx="2743202" cy="2450922"/>
                  </a:xfrm>
                  <a:prstGeom prst="rect">
                    <a:avLst/>
                  </a:prstGeom>
                </p:spPr>
              </p:pic>
              <p:pic>
                <p:nvPicPr>
                  <p:cNvPr id="7" name="Picture 6" descr="data.png"/>
                  <p:cNvPicPr>
                    <a:picLocks noChangeAspect="1"/>
                  </p:cNvPicPr>
                  <p:nvPr/>
                </p:nvPicPr>
                <p:blipFill>
                  <a:blip r:embed="rId6" cstate="print"/>
                  <a:stretch>
                    <a:fillRect/>
                  </a:stretch>
                </p:blipFill>
                <p:spPr>
                  <a:xfrm>
                    <a:off x="6625456" y="4852983"/>
                    <a:ext cx="249591" cy="300446"/>
                  </a:xfrm>
                  <a:prstGeom prst="rect">
                    <a:avLst/>
                  </a:prstGeom>
                </p:spPr>
              </p:pic>
            </p:grpSp>
            <p:grpSp>
              <p:nvGrpSpPr>
                <p:cNvPr id="14" name="Group 23"/>
                <p:cNvGrpSpPr/>
                <p:nvPr/>
              </p:nvGrpSpPr>
              <p:grpSpPr>
                <a:xfrm>
                  <a:off x="7445813" y="4150962"/>
                  <a:ext cx="1698189" cy="1490111"/>
                  <a:chOff x="6960616" y="3800905"/>
                  <a:chExt cx="2183386" cy="1872827"/>
                </a:xfrm>
              </p:grpSpPr>
              <p:pic>
                <p:nvPicPr>
                  <p:cNvPr id="9" name="Picture 8" descr="pyramiddle.png"/>
                  <p:cNvPicPr>
                    <a:picLocks noChangeAspect="1"/>
                  </p:cNvPicPr>
                  <p:nvPr/>
                </p:nvPicPr>
                <p:blipFill>
                  <a:blip r:embed="rId7" cstate="print"/>
                  <a:stretch>
                    <a:fillRect/>
                  </a:stretch>
                </p:blipFill>
                <p:spPr>
                  <a:xfrm>
                    <a:off x="6960616" y="3800905"/>
                    <a:ext cx="2183386" cy="1872827"/>
                  </a:xfrm>
                  <a:prstGeom prst="rect">
                    <a:avLst/>
                  </a:prstGeom>
                </p:spPr>
              </p:pic>
              <p:pic>
                <p:nvPicPr>
                  <p:cNvPr id="10" name="Picture 9" descr="information.png"/>
                  <p:cNvPicPr>
                    <a:picLocks noChangeAspect="1"/>
                  </p:cNvPicPr>
                  <p:nvPr/>
                </p:nvPicPr>
                <p:blipFill>
                  <a:blip r:embed="rId8" cstate="print"/>
                  <a:stretch>
                    <a:fillRect/>
                  </a:stretch>
                </p:blipFill>
                <p:spPr>
                  <a:xfrm>
                    <a:off x="7210091" y="4399475"/>
                    <a:ext cx="594615" cy="515050"/>
                  </a:xfrm>
                  <a:prstGeom prst="rect">
                    <a:avLst/>
                  </a:prstGeom>
                </p:spPr>
              </p:pic>
            </p:grpSp>
            <p:grpSp>
              <p:nvGrpSpPr>
                <p:cNvPr id="15" name="Group 24"/>
                <p:cNvGrpSpPr/>
                <p:nvPr/>
              </p:nvGrpSpPr>
              <p:grpSpPr>
                <a:xfrm>
                  <a:off x="8024751" y="3733800"/>
                  <a:ext cx="1119251" cy="1027509"/>
                  <a:chOff x="7704965" y="3276600"/>
                  <a:chExt cx="1439037" cy="1291412"/>
                </a:xfrm>
              </p:grpSpPr>
              <p:pic>
                <p:nvPicPr>
                  <p:cNvPr id="12" name="Picture 11" descr="pyramid-top.png"/>
                  <p:cNvPicPr>
                    <a:picLocks noChangeAspect="1"/>
                  </p:cNvPicPr>
                  <p:nvPr/>
                </p:nvPicPr>
                <p:blipFill>
                  <a:blip r:embed="rId9" cstate="print"/>
                  <a:stretch>
                    <a:fillRect/>
                  </a:stretch>
                </p:blipFill>
                <p:spPr>
                  <a:xfrm>
                    <a:off x="7704965" y="3276600"/>
                    <a:ext cx="1439037" cy="1291412"/>
                  </a:xfrm>
                  <a:prstGeom prst="rect">
                    <a:avLst/>
                  </a:prstGeom>
                </p:spPr>
              </p:pic>
              <p:pic>
                <p:nvPicPr>
                  <p:cNvPr id="13" name="Picture 12" descr="knowledge.png"/>
                  <p:cNvPicPr>
                    <a:picLocks noChangeAspect="1"/>
                  </p:cNvPicPr>
                  <p:nvPr/>
                </p:nvPicPr>
                <p:blipFill>
                  <a:blip r:embed="rId10" cstate="print"/>
                  <a:stretch>
                    <a:fillRect/>
                  </a:stretch>
                </p:blipFill>
                <p:spPr>
                  <a:xfrm>
                    <a:off x="7903808" y="3816999"/>
                    <a:ext cx="616638" cy="522204"/>
                  </a:xfrm>
                  <a:prstGeom prst="rect">
                    <a:avLst/>
                  </a:prstGeom>
                </p:spPr>
              </p:pic>
            </p:grpSp>
          </p:grpSp>
          <p:pic>
            <p:nvPicPr>
              <p:cNvPr id="2051" name="Picture 3" descr="D:\Mydata\fortisandbox-ixia-roadshow\gimoa77_7013.jpg"/>
              <p:cNvPicPr>
                <a:picLocks noChangeAspect="1" noChangeArrowheads="1"/>
              </p:cNvPicPr>
              <p:nvPr/>
            </p:nvPicPr>
            <p:blipFill>
              <a:blip r:embed="rId11" cstate="print"/>
              <a:srcRect/>
              <a:stretch>
                <a:fillRect/>
              </a:stretch>
            </p:blipFill>
            <p:spPr bwMode="auto">
              <a:xfrm>
                <a:off x="7242949" y="2189416"/>
                <a:ext cx="1364451" cy="1364452"/>
              </a:xfrm>
              <a:prstGeom prst="rect">
                <a:avLst/>
              </a:prstGeom>
              <a:noFill/>
            </p:spPr>
          </p:pic>
        </p:grpSp>
        <p:pic>
          <p:nvPicPr>
            <p:cNvPr id="16" name="Picture 2"/>
            <p:cNvPicPr>
              <a:picLocks noChangeAspect="1" noChangeArrowheads="1"/>
            </p:cNvPicPr>
            <p:nvPr/>
          </p:nvPicPr>
          <p:blipFill>
            <a:blip r:embed="rId12"/>
            <a:srcRect/>
            <a:stretch>
              <a:fillRect/>
            </a:stretch>
          </p:blipFill>
          <p:spPr bwMode="auto">
            <a:xfrm>
              <a:off x="7637318" y="2983475"/>
              <a:ext cx="1506682" cy="403966"/>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iterate type="lt">
                                    <p:tmPct val="0"/>
                                  </p:iterate>
                                  <p:childTnLst>
                                    <p:animEffect transition="out" filter="fade">
                                      <p:cBhvr>
                                        <p:cTn id="6" dur="2000" tmFilter="0, 0; .2, .5; .8, .5; 1, 0"/>
                                        <p:tgtEl>
                                          <p:spTgt spid="2"/>
                                        </p:tgtEl>
                                      </p:cBhvr>
                                    </p:animEffect>
                                    <p:animScale>
                                      <p:cBhvr>
                                        <p:cTn id="7" dur="1000" autoRev="1" fill="hold"/>
                                        <p:tgtEl>
                                          <p:spTgt spid="2"/>
                                        </p:tgtEl>
                                      </p:cBhvr>
                                      <p:by x="105000" y="105000"/>
                                    </p:animScale>
                                  </p:childTnLst>
                                </p:cTn>
                              </p:par>
                            </p:childTnLst>
                          </p:cTn>
                        </p:par>
                        <p:par>
                          <p:cTn id="8" fill="hold">
                            <p:stCondLst>
                              <p:cond delay="2000"/>
                            </p:stCondLst>
                            <p:childTnLst>
                              <p:par>
                                <p:cTn id="9" presetID="10" presetClass="entr" presetSubtype="0" fill="hold" grpId="0" nodeType="afterEffect">
                                  <p:stCondLst>
                                    <p:cond delay="0"/>
                                  </p:stCondLst>
                                  <p:iterate type="lt">
                                    <p:tmPct val="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2500"/>
                            </p:stCondLst>
                            <p:childTnLst>
                              <p:par>
                                <p:cTn id="13" presetID="10" presetClass="entr" presetSubtype="0" fill="hold" grpId="0" nodeType="afterEffect">
                                  <p:stCondLst>
                                    <p:cond delay="0"/>
                                  </p:stCondLst>
                                  <p:iterate type="lt">
                                    <p:tmPct val="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200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828800"/>
          </a:xfrm>
        </p:spPr>
        <p:txBody>
          <a:bodyPr>
            <a:normAutofit/>
          </a:bodyPr>
          <a:lstStyle/>
          <a:p>
            <a:r>
              <a:rPr lang="en-US" dirty="0" smtClean="0"/>
              <a:t/>
            </a:r>
            <a:br>
              <a:rPr lang="en-US" dirty="0" smtClean="0"/>
            </a:br>
            <a:r>
              <a:rPr lang="en-US" sz="3600" dirty="0" smtClean="0"/>
              <a:t>Test 1 - Initial Infection</a:t>
            </a:r>
            <a:endParaRPr lang="en-US" sz="3600" dirty="0"/>
          </a:p>
        </p:txBody>
      </p:sp>
      <p:pic>
        <p:nvPicPr>
          <p:cNvPr id="6" name="Picture 5"/>
          <p:cNvPicPr>
            <a:picLocks noChangeAspect="1" noChangeArrowheads="1"/>
          </p:cNvPicPr>
          <p:nvPr/>
        </p:nvPicPr>
        <p:blipFill>
          <a:blip r:embed="rId3" cstate="print"/>
          <a:srcRect/>
          <a:stretch>
            <a:fillRect/>
          </a:stretch>
        </p:blipFill>
        <p:spPr bwMode="auto">
          <a:xfrm>
            <a:off x="304800" y="3651629"/>
            <a:ext cx="8639175" cy="1072771"/>
          </a:xfrm>
          <a:prstGeom prst="rect">
            <a:avLst/>
          </a:prstGeom>
          <a:noFill/>
          <a:ln w="9525">
            <a:noFill/>
            <a:miter lim="800000"/>
            <a:headEnd/>
            <a:tailEnd/>
          </a:ln>
        </p:spPr>
      </p:pic>
      <p:sp>
        <p:nvSpPr>
          <p:cNvPr id="7" name="Rectangle 6"/>
          <p:cNvSpPr/>
          <p:nvPr/>
        </p:nvSpPr>
        <p:spPr>
          <a:xfrm>
            <a:off x="457200" y="3200400"/>
            <a:ext cx="2667000" cy="1905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457200" y="40844"/>
            <a:ext cx="8229600" cy="1014958"/>
          </a:xfrm>
          <a:prstGeom prst="rect">
            <a:avLst/>
          </a:prstGeom>
        </p:spPr>
        <p:txBody>
          <a:bodyPr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1" u="none" strike="noStrike" kern="0" cap="none" spc="0" normalizeH="0" baseline="0" noProof="0" dirty="0" smtClean="0">
                <a:ln>
                  <a:noFill/>
                </a:ln>
                <a:solidFill>
                  <a:srgbClr val="FF0000"/>
                </a:solidFill>
                <a:effectLst/>
                <a:uLnTx/>
                <a:uFillTx/>
                <a:latin typeface="Arial"/>
                <a:ea typeface="+mj-ea"/>
                <a:cs typeface="Arial"/>
              </a:rPr>
              <a:t>Live demo</a:t>
            </a:r>
            <a:r>
              <a:rPr kumimoji="0" lang="en-US" sz="4000" b="1" i="1" u="none" strike="noStrike" kern="0" cap="none" spc="0" normalizeH="0" noProof="0" dirty="0" smtClean="0">
                <a:ln>
                  <a:noFill/>
                </a:ln>
                <a:solidFill>
                  <a:srgbClr val="FF0000"/>
                </a:solidFill>
                <a:effectLst/>
                <a:uLnTx/>
                <a:uFillTx/>
                <a:latin typeface="Arial"/>
                <a:ea typeface="+mj-ea"/>
                <a:cs typeface="Arial"/>
              </a:rPr>
              <a:t> #1</a:t>
            </a:r>
            <a:endParaRPr kumimoji="0" lang="en-US" sz="4000" b="1" i="1" u="none" strike="noStrike" kern="0" cap="none" spc="0" normalizeH="0" baseline="0" noProof="0" dirty="0">
              <a:ln>
                <a:noFill/>
              </a:ln>
              <a:solidFill>
                <a:srgbClr val="FF0000"/>
              </a:solidFill>
              <a:effectLst/>
              <a:uLnTx/>
              <a:uFillTx/>
              <a:latin typeface="Arial"/>
              <a:ea typeface="+mj-ea"/>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iterate type="lt">
                                    <p:tmPct val="0"/>
                                  </p:iterate>
                                  <p:childTnLst>
                                    <p:animEffect transition="out" filter="fade">
                                      <p:cBhvr>
                                        <p:cTn id="6" dur="2000" tmFilter="0, 0; .2, .5; .8, .5; 1, 0"/>
                                        <p:tgtEl>
                                          <p:spTgt spid="8"/>
                                        </p:tgtEl>
                                      </p:cBhvr>
                                    </p:animEffect>
                                    <p:animScale>
                                      <p:cBhvr>
                                        <p:cTn id="7" dur="1000" autoRev="1" fill="hold"/>
                                        <p:tgtEl>
                                          <p:spTgt spid="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828800"/>
          </a:xfrm>
        </p:spPr>
        <p:txBody>
          <a:bodyPr>
            <a:normAutofit/>
          </a:bodyPr>
          <a:lstStyle/>
          <a:p>
            <a:r>
              <a:rPr lang="en-US" dirty="0" smtClean="0"/>
              <a:t/>
            </a:r>
            <a:br>
              <a:rPr lang="en-US" dirty="0" smtClean="0"/>
            </a:br>
            <a:r>
              <a:rPr lang="en-US" sz="3600" b="1" dirty="0" smtClean="0"/>
              <a:t>Test 2 – Call Back to </a:t>
            </a:r>
            <a:r>
              <a:rPr lang="en-US" sz="3600" b="1" dirty="0" err="1" smtClean="0"/>
              <a:t>Botnet</a:t>
            </a:r>
            <a:endParaRPr lang="en-US" sz="3600" b="1" dirty="0"/>
          </a:p>
        </p:txBody>
      </p:sp>
      <p:pic>
        <p:nvPicPr>
          <p:cNvPr id="6" name="Picture 5"/>
          <p:cNvPicPr>
            <a:picLocks noChangeAspect="1" noChangeArrowheads="1"/>
          </p:cNvPicPr>
          <p:nvPr/>
        </p:nvPicPr>
        <p:blipFill>
          <a:blip r:embed="rId3" cstate="print"/>
          <a:srcRect/>
          <a:stretch>
            <a:fillRect/>
          </a:stretch>
        </p:blipFill>
        <p:spPr bwMode="auto">
          <a:xfrm>
            <a:off x="304800" y="3651629"/>
            <a:ext cx="8639175" cy="1072771"/>
          </a:xfrm>
          <a:prstGeom prst="rect">
            <a:avLst/>
          </a:prstGeom>
          <a:noFill/>
          <a:ln w="9525">
            <a:noFill/>
            <a:miter lim="800000"/>
            <a:headEnd/>
            <a:tailEnd/>
          </a:ln>
        </p:spPr>
      </p:pic>
      <p:sp>
        <p:nvSpPr>
          <p:cNvPr id="7" name="Rectangle 6"/>
          <p:cNvSpPr/>
          <p:nvPr/>
        </p:nvSpPr>
        <p:spPr>
          <a:xfrm>
            <a:off x="3657600" y="3200400"/>
            <a:ext cx="2667000" cy="1905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457200" y="40844"/>
            <a:ext cx="8229600" cy="1014958"/>
          </a:xfrm>
          <a:prstGeom prst="rect">
            <a:avLst/>
          </a:prstGeom>
        </p:spPr>
        <p:txBody>
          <a:bodyPr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1" u="none" strike="noStrike" kern="0" cap="none" spc="0" normalizeH="0" baseline="0" noProof="0" dirty="0" smtClean="0">
                <a:ln>
                  <a:noFill/>
                </a:ln>
                <a:solidFill>
                  <a:srgbClr val="FF0000"/>
                </a:solidFill>
                <a:effectLst/>
                <a:uLnTx/>
                <a:uFillTx/>
                <a:latin typeface="Arial"/>
                <a:ea typeface="+mj-ea"/>
                <a:cs typeface="Arial"/>
              </a:rPr>
              <a:t>Live demo</a:t>
            </a:r>
            <a:r>
              <a:rPr kumimoji="0" lang="en-US" sz="4000" b="1" i="1" u="none" strike="noStrike" kern="0" cap="none" spc="0" normalizeH="0" noProof="0" dirty="0" smtClean="0">
                <a:ln>
                  <a:noFill/>
                </a:ln>
                <a:solidFill>
                  <a:srgbClr val="FF0000"/>
                </a:solidFill>
                <a:effectLst/>
                <a:uLnTx/>
                <a:uFillTx/>
                <a:latin typeface="Arial"/>
                <a:ea typeface="+mj-ea"/>
                <a:cs typeface="Arial"/>
              </a:rPr>
              <a:t> #2</a:t>
            </a:r>
            <a:endParaRPr kumimoji="0" lang="en-US" sz="4000" b="1" i="1" u="none" strike="noStrike" kern="0" cap="none" spc="0" normalizeH="0" baseline="0" noProof="0" dirty="0">
              <a:ln>
                <a:noFill/>
              </a:ln>
              <a:solidFill>
                <a:srgbClr val="FF0000"/>
              </a:solidFill>
              <a:effectLst/>
              <a:uLnTx/>
              <a:uFillTx/>
              <a:latin typeface="Arial"/>
              <a:ea typeface="+mj-ea"/>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iterate type="lt">
                                    <p:tmPct val="0"/>
                                  </p:iterate>
                                  <p:childTnLst>
                                    <p:animEffect transition="out" filter="fade">
                                      <p:cBhvr>
                                        <p:cTn id="6" dur="2000" tmFilter="0, 0; .2, .5; .8, .5; 1, 0"/>
                                        <p:tgtEl>
                                          <p:spTgt spid="8"/>
                                        </p:tgtEl>
                                      </p:cBhvr>
                                    </p:animEffect>
                                    <p:animScale>
                                      <p:cBhvr>
                                        <p:cTn id="7" dur="1000" autoRev="1" fill="hold"/>
                                        <p:tgtEl>
                                          <p:spTgt spid="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828800"/>
          </a:xfrm>
        </p:spPr>
        <p:txBody>
          <a:bodyPr>
            <a:normAutofit/>
          </a:bodyPr>
          <a:lstStyle/>
          <a:p>
            <a:r>
              <a:rPr lang="en-US" dirty="0" smtClean="0"/>
              <a:t/>
            </a:r>
            <a:br>
              <a:rPr lang="en-US" dirty="0" smtClean="0"/>
            </a:br>
            <a:r>
              <a:rPr lang="en-US" sz="3600" b="1" dirty="0" smtClean="0"/>
              <a:t>Test 3 – Further Malware Delivery</a:t>
            </a:r>
            <a:endParaRPr lang="en-US" sz="3600" b="1" dirty="0"/>
          </a:p>
        </p:txBody>
      </p:sp>
      <p:pic>
        <p:nvPicPr>
          <p:cNvPr id="6" name="Picture 5"/>
          <p:cNvPicPr>
            <a:picLocks noChangeAspect="1" noChangeArrowheads="1"/>
          </p:cNvPicPr>
          <p:nvPr/>
        </p:nvPicPr>
        <p:blipFill>
          <a:blip r:embed="rId3" cstate="print"/>
          <a:srcRect/>
          <a:stretch>
            <a:fillRect/>
          </a:stretch>
        </p:blipFill>
        <p:spPr bwMode="auto">
          <a:xfrm>
            <a:off x="304800" y="3651629"/>
            <a:ext cx="8639175" cy="1072771"/>
          </a:xfrm>
          <a:prstGeom prst="rect">
            <a:avLst/>
          </a:prstGeom>
          <a:noFill/>
          <a:ln w="9525">
            <a:noFill/>
            <a:miter lim="800000"/>
            <a:headEnd/>
            <a:tailEnd/>
          </a:ln>
        </p:spPr>
      </p:pic>
      <p:sp>
        <p:nvSpPr>
          <p:cNvPr id="7" name="Rectangle 6"/>
          <p:cNvSpPr/>
          <p:nvPr/>
        </p:nvSpPr>
        <p:spPr>
          <a:xfrm>
            <a:off x="6324600" y="3200400"/>
            <a:ext cx="2667000" cy="1905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457200" y="40844"/>
            <a:ext cx="8229600" cy="1014958"/>
          </a:xfrm>
          <a:prstGeom prst="rect">
            <a:avLst/>
          </a:prstGeom>
        </p:spPr>
        <p:txBody>
          <a:bodyPr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1" u="none" strike="noStrike" kern="0" cap="none" spc="0" normalizeH="0" baseline="0" noProof="0" dirty="0" smtClean="0">
                <a:ln>
                  <a:noFill/>
                </a:ln>
                <a:solidFill>
                  <a:srgbClr val="FF0000"/>
                </a:solidFill>
                <a:effectLst/>
                <a:uLnTx/>
                <a:uFillTx/>
                <a:latin typeface="Arial"/>
                <a:ea typeface="+mj-ea"/>
                <a:cs typeface="Arial"/>
              </a:rPr>
              <a:t>Live demo</a:t>
            </a:r>
            <a:r>
              <a:rPr kumimoji="0" lang="en-US" sz="4000" b="1" i="1" u="none" strike="noStrike" kern="0" cap="none" spc="0" normalizeH="0" noProof="0" dirty="0" smtClean="0">
                <a:ln>
                  <a:noFill/>
                </a:ln>
                <a:solidFill>
                  <a:srgbClr val="FF0000"/>
                </a:solidFill>
                <a:effectLst/>
                <a:uLnTx/>
                <a:uFillTx/>
                <a:latin typeface="Arial"/>
                <a:ea typeface="+mj-ea"/>
                <a:cs typeface="Arial"/>
              </a:rPr>
              <a:t> #3</a:t>
            </a:r>
            <a:endParaRPr kumimoji="0" lang="en-US" sz="4000" b="1" i="1" u="none" strike="noStrike" kern="0" cap="none" spc="0" normalizeH="0" baseline="0" noProof="0" dirty="0">
              <a:ln>
                <a:noFill/>
              </a:ln>
              <a:solidFill>
                <a:srgbClr val="FF0000"/>
              </a:solidFill>
              <a:effectLst/>
              <a:uLnTx/>
              <a:uFillTx/>
              <a:latin typeface="Arial"/>
              <a:ea typeface="+mj-ea"/>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iterate type="lt">
                                    <p:tmPct val="0"/>
                                  </p:iterate>
                                  <p:childTnLst>
                                    <p:animEffect transition="out" filter="fade">
                                      <p:cBhvr>
                                        <p:cTn id="6" dur="2000" tmFilter="0, 0; .2, .5; .8, .5; 1, 0"/>
                                        <p:tgtEl>
                                          <p:spTgt spid="9"/>
                                        </p:tgtEl>
                                      </p:cBhvr>
                                    </p:animEffect>
                                    <p:animScale>
                                      <p:cBhvr>
                                        <p:cTn id="7" dur="1000" autoRev="1" fill="hold"/>
                                        <p:tgtEl>
                                          <p:spTgt spid="9"/>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236274" y="1473012"/>
            <a:ext cx="5715000" cy="646331"/>
          </a:xfrm>
          <a:prstGeom prst="rect">
            <a:avLst/>
          </a:prstGeom>
        </p:spPr>
        <p:txBody>
          <a:bodyPr wrap="square">
            <a:spAutoFit/>
          </a:bodyPr>
          <a:lstStyle/>
          <a:p>
            <a:r>
              <a:rPr lang="en-US" sz="3600" b="1" i="1" dirty="0" smtClean="0"/>
              <a:t>Malicious URL access</a:t>
            </a:r>
            <a:endParaRPr lang="en-US" sz="3600" i="1" dirty="0"/>
          </a:p>
        </p:txBody>
      </p:sp>
      <p:sp>
        <p:nvSpPr>
          <p:cNvPr id="6" name="Title 1"/>
          <p:cNvSpPr txBox="1">
            <a:spLocks/>
          </p:cNvSpPr>
          <p:nvPr/>
        </p:nvSpPr>
        <p:spPr>
          <a:xfrm>
            <a:off x="457200" y="40844"/>
            <a:ext cx="8229600" cy="1014958"/>
          </a:xfrm>
          <a:prstGeom prst="rect">
            <a:avLst/>
          </a:prstGeom>
        </p:spPr>
        <p:txBody>
          <a:bodyPr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1" u="none" strike="noStrike" kern="0" cap="none" spc="0" normalizeH="0" baseline="0" noProof="0" dirty="0" smtClean="0">
                <a:ln>
                  <a:noFill/>
                </a:ln>
                <a:solidFill>
                  <a:srgbClr val="FF0000"/>
                </a:solidFill>
                <a:effectLst/>
                <a:uLnTx/>
                <a:uFillTx/>
                <a:latin typeface="Arial"/>
                <a:ea typeface="+mj-ea"/>
                <a:cs typeface="Arial"/>
              </a:rPr>
              <a:t>Live demo</a:t>
            </a:r>
            <a:r>
              <a:rPr kumimoji="0" lang="en-US" sz="4000" b="1" i="1" u="none" strike="noStrike" kern="0" cap="none" spc="0" normalizeH="0" noProof="0" dirty="0" smtClean="0">
                <a:ln>
                  <a:noFill/>
                </a:ln>
                <a:solidFill>
                  <a:srgbClr val="FF0000"/>
                </a:solidFill>
                <a:effectLst/>
                <a:uLnTx/>
                <a:uFillTx/>
                <a:latin typeface="Arial"/>
                <a:ea typeface="+mj-ea"/>
                <a:cs typeface="Arial"/>
              </a:rPr>
              <a:t> review!</a:t>
            </a:r>
            <a:endParaRPr kumimoji="0" lang="en-US" sz="4000" b="1" i="1" u="none" strike="noStrike" kern="0" cap="none" spc="0" normalizeH="0" baseline="0" noProof="0" dirty="0">
              <a:ln>
                <a:noFill/>
              </a:ln>
              <a:solidFill>
                <a:srgbClr val="FF0000"/>
              </a:solidFill>
              <a:effectLst/>
              <a:uLnTx/>
              <a:uFillTx/>
              <a:latin typeface="Arial"/>
              <a:ea typeface="+mj-ea"/>
              <a:cs typeface="Arial"/>
            </a:endParaRPr>
          </a:p>
        </p:txBody>
      </p:sp>
      <p:pic>
        <p:nvPicPr>
          <p:cNvPr id="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360400" y="361524"/>
            <a:ext cx="1122734" cy="1055796"/>
          </a:xfrm>
          <a:prstGeom prst="rect">
            <a:avLst/>
          </a:prstGeom>
          <a:noFill/>
          <a:ln w="9525">
            <a:noFill/>
            <a:miter lim="800000"/>
            <a:headEnd/>
            <a:tailEnd/>
          </a:ln>
        </p:spPr>
      </p:pic>
      <p:sp>
        <p:nvSpPr>
          <p:cNvPr id="12" name="Rectangle 11"/>
          <p:cNvSpPr/>
          <p:nvPr/>
        </p:nvSpPr>
        <p:spPr>
          <a:xfrm>
            <a:off x="2236273" y="2494121"/>
            <a:ext cx="6235831" cy="646331"/>
          </a:xfrm>
          <a:prstGeom prst="rect">
            <a:avLst/>
          </a:prstGeom>
        </p:spPr>
        <p:txBody>
          <a:bodyPr wrap="square">
            <a:spAutoFit/>
          </a:bodyPr>
          <a:lstStyle/>
          <a:p>
            <a:r>
              <a:rPr lang="en-US" sz="3600" b="1" i="1" dirty="0" smtClean="0"/>
              <a:t>Callback to </a:t>
            </a:r>
            <a:r>
              <a:rPr lang="en-US" sz="3600" b="1" i="1" dirty="0" err="1" smtClean="0"/>
              <a:t>botnet</a:t>
            </a:r>
            <a:r>
              <a:rPr lang="en-US" sz="3600" b="1" i="1" dirty="0" smtClean="0"/>
              <a:t> C&amp;C</a:t>
            </a:r>
            <a:endParaRPr lang="en-US" sz="3600" i="1" dirty="0"/>
          </a:p>
        </p:txBody>
      </p:sp>
      <p:sp>
        <p:nvSpPr>
          <p:cNvPr id="13" name="Rectangle 12"/>
          <p:cNvSpPr/>
          <p:nvPr/>
        </p:nvSpPr>
        <p:spPr>
          <a:xfrm>
            <a:off x="2233985" y="3530707"/>
            <a:ext cx="5622052" cy="646331"/>
          </a:xfrm>
          <a:prstGeom prst="rect">
            <a:avLst/>
          </a:prstGeom>
        </p:spPr>
        <p:txBody>
          <a:bodyPr wrap="none">
            <a:spAutoFit/>
          </a:bodyPr>
          <a:lstStyle/>
          <a:p>
            <a:r>
              <a:rPr lang="en-US" sz="3600" b="1" i="1" dirty="0" smtClean="0"/>
              <a:t>Further Malware delivery</a:t>
            </a:r>
            <a:endParaRPr lang="en-US" sz="3600" i="1" dirty="0"/>
          </a:p>
        </p:txBody>
      </p:sp>
      <p:pic>
        <p:nvPicPr>
          <p:cNvPr id="19" name="Picture 3" descr="D:\Mydata\fortisandbox-ixia-roadshow\check.jpg"/>
          <p:cNvPicPr>
            <a:picLocks noChangeAspect="1" noChangeArrowheads="1"/>
          </p:cNvPicPr>
          <p:nvPr/>
        </p:nvPicPr>
        <p:blipFill>
          <a:blip r:embed="rId4"/>
          <a:srcRect/>
          <a:stretch>
            <a:fillRect/>
          </a:stretch>
        </p:blipFill>
        <p:spPr bwMode="auto">
          <a:xfrm>
            <a:off x="1329945" y="2246627"/>
            <a:ext cx="882376" cy="818545"/>
          </a:xfrm>
          <a:prstGeom prst="rect">
            <a:avLst/>
          </a:prstGeom>
          <a:noFill/>
        </p:spPr>
      </p:pic>
      <p:pic>
        <p:nvPicPr>
          <p:cNvPr id="20" name="Picture 3" descr="D:\Mydata\fortisandbox-ixia-roadshow\check.jpg"/>
          <p:cNvPicPr>
            <a:picLocks noChangeAspect="1" noChangeArrowheads="1"/>
          </p:cNvPicPr>
          <p:nvPr/>
        </p:nvPicPr>
        <p:blipFill>
          <a:blip r:embed="rId4"/>
          <a:srcRect/>
          <a:stretch>
            <a:fillRect/>
          </a:stretch>
        </p:blipFill>
        <p:spPr bwMode="auto">
          <a:xfrm>
            <a:off x="1339184" y="1201798"/>
            <a:ext cx="874706" cy="811429"/>
          </a:xfrm>
          <a:prstGeom prst="rect">
            <a:avLst/>
          </a:prstGeom>
          <a:noFill/>
        </p:spPr>
      </p:pic>
      <p:pic>
        <p:nvPicPr>
          <p:cNvPr id="21" name="Picture 3" descr="D:\Mydata\fortisandbox-ixia-roadshow\check.jpg"/>
          <p:cNvPicPr>
            <a:picLocks noChangeAspect="1" noChangeArrowheads="1"/>
          </p:cNvPicPr>
          <p:nvPr/>
        </p:nvPicPr>
        <p:blipFill>
          <a:blip r:embed="rId4"/>
          <a:srcRect/>
          <a:stretch>
            <a:fillRect/>
          </a:stretch>
        </p:blipFill>
        <p:spPr bwMode="auto">
          <a:xfrm>
            <a:off x="1320058" y="3294593"/>
            <a:ext cx="893832" cy="829172"/>
          </a:xfrm>
          <a:prstGeom prst="rect">
            <a:avLst/>
          </a:prstGeom>
          <a:noFill/>
        </p:spPr>
      </p:pic>
      <p:pic>
        <p:nvPicPr>
          <p:cNvPr id="10" name="Picture 2" descr="D:\Mydata\fortisandbox-ixia-roadshow\6834b358_78419a522a298a1f272c5c2cc97c8fc7.jpg"/>
          <p:cNvPicPr>
            <a:picLocks noChangeAspect="1" noChangeArrowheads="1"/>
          </p:cNvPicPr>
          <p:nvPr/>
        </p:nvPicPr>
        <p:blipFill>
          <a:blip r:embed="rId5" cstate="print"/>
          <a:srcRect/>
          <a:stretch>
            <a:fillRect/>
          </a:stretch>
        </p:blipFill>
        <p:spPr bwMode="auto">
          <a:xfrm>
            <a:off x="2292439" y="4195867"/>
            <a:ext cx="1880315" cy="1880315"/>
          </a:xfrm>
          <a:prstGeom prst="rect">
            <a:avLst/>
          </a:prstGeom>
          <a:noFill/>
        </p:spPr>
      </p:pic>
      <p:sp>
        <p:nvSpPr>
          <p:cNvPr id="11" name="TextBox 10"/>
          <p:cNvSpPr txBox="1"/>
          <p:nvPr/>
        </p:nvSpPr>
        <p:spPr>
          <a:xfrm>
            <a:off x="4144559" y="4692081"/>
            <a:ext cx="1295400" cy="707886"/>
          </a:xfrm>
          <a:prstGeom prst="rect">
            <a:avLst/>
          </a:prstGeom>
          <a:noFill/>
        </p:spPr>
        <p:txBody>
          <a:bodyPr wrap="square" rtlCol="0">
            <a:spAutoFit/>
          </a:bodyPr>
          <a:lstStyle/>
          <a:p>
            <a:r>
              <a:rPr lang="en-US" sz="4000" b="1" dirty="0" err="1" smtClean="0"/>
              <a:t>vs</a:t>
            </a:r>
            <a:endParaRPr lang="en-US" sz="4000" b="1" dirty="0"/>
          </a:p>
        </p:txBody>
      </p:sp>
      <p:pic>
        <p:nvPicPr>
          <p:cNvPr id="14" name="Picture 4" descr="D:\Mydata\fortisandbox-ixia-roadshow\image_14165.jpg"/>
          <p:cNvPicPr>
            <a:picLocks noChangeAspect="1" noChangeArrowheads="1"/>
          </p:cNvPicPr>
          <p:nvPr/>
        </p:nvPicPr>
        <p:blipFill>
          <a:blip r:embed="rId6" cstate="print"/>
          <a:srcRect/>
          <a:stretch>
            <a:fillRect/>
          </a:stretch>
        </p:blipFill>
        <p:spPr bwMode="auto">
          <a:xfrm>
            <a:off x="5233724" y="4424037"/>
            <a:ext cx="1295421" cy="129542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iterate type="lt">
                                    <p:tmPct val="0"/>
                                  </p:iterate>
                                  <p:childTnLst>
                                    <p:animEffect transition="out" filter="fade">
                                      <p:cBhvr>
                                        <p:cTn id="6" dur="2000" tmFilter="0, 0; .2, .5; .8, .5; 1, 0"/>
                                        <p:tgtEl>
                                          <p:spTgt spid="6"/>
                                        </p:tgtEl>
                                      </p:cBhvr>
                                    </p:animEffect>
                                    <p:animScale>
                                      <p:cBhvr>
                                        <p:cTn id="7" dur="1000"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3"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20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20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20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20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2000"/>
                                        <p:tgtEl>
                                          <p:spTgt spid="2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1000"/>
                            </p:stCondLst>
                            <p:childTnLst>
                              <p:par>
                                <p:cTn id="54" presetID="10"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6" grpId="0"/>
      <p:bldP spid="12" grpId="0"/>
      <p:bldP spid="13" grpId="0"/>
      <p:bldP spid="11" grpId="0"/>
    </p:bldLst>
  </p:timing>
</p:sld>
</file>

<file path=ppt/theme/theme1.xml><?xml version="1.0" encoding="utf-8"?>
<a:theme xmlns:a="http://schemas.openxmlformats.org/drawingml/2006/main" name="FTNT Template">
  <a:themeElements>
    <a:clrScheme name="FTNT Color Scheme">
      <a:dk1>
        <a:srgbClr val="36424A"/>
      </a:dk1>
      <a:lt1>
        <a:srgbClr val="FFFFFF"/>
      </a:lt1>
      <a:dk2>
        <a:srgbClr val="1B232A"/>
      </a:dk2>
      <a:lt2>
        <a:srgbClr val="DFE6E6"/>
      </a:lt2>
      <a:accent1>
        <a:srgbClr val="20558E"/>
      </a:accent1>
      <a:accent2>
        <a:srgbClr val="FFCC00"/>
      </a:accent2>
      <a:accent3>
        <a:srgbClr val="446E60"/>
      </a:accent3>
      <a:accent4>
        <a:srgbClr val="C00000"/>
      </a:accent4>
      <a:accent5>
        <a:srgbClr val="4F95C6"/>
      </a:accent5>
      <a:accent6>
        <a:srgbClr val="F79646"/>
      </a:accent6>
      <a:hlink>
        <a:srgbClr val="3366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rgbClr val="A5ACB0"/>
            </a:gs>
            <a:gs pos="100000">
              <a:srgbClr val="FFFFFF"/>
            </a:gs>
          </a:gsLst>
          <a:lin ang="5400000" scaled="0"/>
          <a:tileRect/>
        </a:gradFill>
        <a:ln w="9525" cap="flat" cmpd="sng" algn="ctr">
          <a:noFill/>
          <a:prstDash val="solid"/>
          <a:round/>
          <a:headEnd type="none" w="med" len="med"/>
          <a:tailEnd type="none" w="med" len="med"/>
        </a:ln>
        <a:effectLst/>
      </a:spPr>
      <a:bodyPr vert="horz" wrap="square" lIns="0" tIns="0" rIns="0" bIns="0" numCol="1" rtlCol="0"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defRPr kumimoji="0" sz="2000" b="0" i="0" u="none" strike="noStrike" cap="none" normalizeH="0" baseline="0">
            <a:ln>
              <a:noFill/>
            </a:ln>
            <a:solidFill>
              <a:schemeClr val="accent2"/>
            </a:solidFill>
            <a:effectLst/>
            <a:latin typeface="Arial" charset="0"/>
          </a:defRPr>
        </a:defPPr>
      </a:lstStyle>
    </a:spDef>
    <a:lnDef>
      <a:spPr bwMode="auto">
        <a:solidFill>
          <a:schemeClr val="accent2">
            <a:alpha val="42000"/>
          </a:schemeClr>
        </a:solidFill>
        <a:ln w="9525" cap="flat" cmpd="sng" algn="ctr">
          <a:solidFill>
            <a:schemeClr val="accent6">
              <a:lumMod val="60000"/>
              <a:lumOff val="40000"/>
            </a:schemeClr>
          </a:solidFill>
          <a:prstDash val="solid"/>
          <a:round/>
          <a:headEnd type="none" w="med" len="med"/>
          <a:tailEnd type="none" w="med" len="med"/>
        </a:ln>
        <a:effectLst/>
      </a:spPr>
      <a:bodyPr/>
      <a:lstStyle/>
    </a:lnDef>
    <a:txDef>
      <a:spPr>
        <a:noFill/>
      </a:spPr>
      <a:bodyPr wrap="none" rtlCol="0">
        <a:spAutoFit/>
      </a:bodyPr>
      <a:lstStyle>
        <a:defPPr>
          <a:defRPr sz="1000" dirty="0" smtClean="0">
            <a:solidFill>
              <a:srgbClr val="404040"/>
            </a:solidFill>
            <a:latin typeface="Helvetica 55 Roman"/>
            <a:cs typeface="Helvetica 55 Roman"/>
          </a:defRPr>
        </a:defPPr>
      </a:lstStyle>
    </a:txDef>
  </a:objectDefaults>
  <a:extraClrSchemeLst>
    <a:extraClrScheme>
      <a:clrScheme name="2_EPS_Custom_print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EPS_Custom_print 2">
        <a:dk1>
          <a:srgbClr val="000000"/>
        </a:dk1>
        <a:lt1>
          <a:srgbClr val="FFFFFF"/>
        </a:lt1>
        <a:dk2>
          <a:srgbClr val="000000"/>
        </a:dk2>
        <a:lt2>
          <a:srgbClr val="808080"/>
        </a:lt2>
        <a:accent1>
          <a:srgbClr val="000000"/>
        </a:accent1>
        <a:accent2>
          <a:srgbClr val="000000"/>
        </a:accent2>
        <a:accent3>
          <a:srgbClr val="FFFFFF"/>
        </a:accent3>
        <a:accent4>
          <a:srgbClr val="000000"/>
        </a:accent4>
        <a:accent5>
          <a:srgbClr val="AAAAAA"/>
        </a:accent5>
        <a:accent6>
          <a:srgbClr val="000000"/>
        </a:accent6>
        <a:hlink>
          <a:srgbClr val="000000"/>
        </a:hlink>
        <a:folHlink>
          <a:srgbClr val="00FFCC"/>
        </a:folHlink>
      </a:clrScheme>
      <a:clrMap bg1="lt1" tx1="dk1" bg2="lt2" tx2="dk2" accent1="accent1" accent2="accent2" accent3="accent3" accent4="accent4" accent5="accent5" accent6="accent6" hlink="hlink" folHlink="folHlink"/>
    </a:extraClrScheme>
    <a:extraClrScheme>
      <a:clrScheme name="2_EPS_Custom_print 3">
        <a:dk1>
          <a:srgbClr val="808080"/>
        </a:dk1>
        <a:lt1>
          <a:srgbClr val="FFFFFF"/>
        </a:lt1>
        <a:dk2>
          <a:srgbClr val="000000"/>
        </a:dk2>
        <a:lt2>
          <a:srgbClr val="FFFFFF"/>
        </a:lt2>
        <a:accent1>
          <a:srgbClr val="FF0000"/>
        </a:accent1>
        <a:accent2>
          <a:srgbClr val="FFFF00"/>
        </a:accent2>
        <a:accent3>
          <a:srgbClr val="AAAAAA"/>
        </a:accent3>
        <a:accent4>
          <a:srgbClr val="DADADA"/>
        </a:accent4>
        <a:accent5>
          <a:srgbClr val="FFAAAA"/>
        </a:accent5>
        <a:accent6>
          <a:srgbClr val="E7E700"/>
        </a:accent6>
        <a:hlink>
          <a:srgbClr val="FF0000"/>
        </a:hlink>
        <a:folHlink>
          <a:srgbClr val="008000"/>
        </a:folHlink>
      </a:clrScheme>
      <a:clrMap bg1="dk2" tx1="lt1" bg2="dk1" tx2="lt2" accent1="accent1" accent2="accent2" accent3="accent3" accent4="accent4" accent5="accent5" accent6="accent6" hlink="hlink" folHlink="folHlink"/>
    </a:extraClrScheme>
    <a:extraClrScheme>
      <a:clrScheme name="2_EPS_Custom_print 4">
        <a:dk1>
          <a:srgbClr val="000000"/>
        </a:dk1>
        <a:lt1>
          <a:srgbClr val="FFFFFF"/>
        </a:lt1>
        <a:dk2>
          <a:srgbClr val="000000"/>
        </a:dk2>
        <a:lt2>
          <a:srgbClr val="4D4D4D"/>
        </a:lt2>
        <a:accent1>
          <a:srgbClr val="287AC8"/>
        </a:accent1>
        <a:accent2>
          <a:srgbClr val="000000"/>
        </a:accent2>
        <a:accent3>
          <a:srgbClr val="FFFFFF"/>
        </a:accent3>
        <a:accent4>
          <a:srgbClr val="000000"/>
        </a:accent4>
        <a:accent5>
          <a:srgbClr val="ACBEE0"/>
        </a:accent5>
        <a:accent6>
          <a:srgbClr val="000000"/>
        </a:accent6>
        <a:hlink>
          <a:srgbClr val="287AC8"/>
        </a:hlink>
        <a:folHlink>
          <a:srgbClr val="CFFFA3"/>
        </a:folHlink>
      </a:clrScheme>
      <a:clrMap bg1="lt1" tx1="dk1" bg2="lt2" tx2="dk2" accent1="accent1" accent2="accent2" accent3="accent3" accent4="accent4" accent5="accent5" accent6="accent6" hlink="hlink" folHlink="folHlink"/>
    </a:extraClrScheme>
    <a:extraClrScheme>
      <a:clrScheme name="2_EPS_Custom_print 5">
        <a:dk1>
          <a:srgbClr val="000000"/>
        </a:dk1>
        <a:lt1>
          <a:srgbClr val="FFFFFF"/>
        </a:lt1>
        <a:dk2>
          <a:srgbClr val="287AC8"/>
        </a:dk2>
        <a:lt2>
          <a:srgbClr val="4D4D4D"/>
        </a:lt2>
        <a:accent1>
          <a:srgbClr val="287AC8"/>
        </a:accent1>
        <a:accent2>
          <a:srgbClr val="000000"/>
        </a:accent2>
        <a:accent3>
          <a:srgbClr val="FFFFFF"/>
        </a:accent3>
        <a:accent4>
          <a:srgbClr val="000000"/>
        </a:accent4>
        <a:accent5>
          <a:srgbClr val="ACBEE0"/>
        </a:accent5>
        <a:accent6>
          <a:srgbClr val="000000"/>
        </a:accent6>
        <a:hlink>
          <a:srgbClr val="287AC8"/>
        </a:hlink>
        <a:folHlink>
          <a:srgbClr val="CFFFA3"/>
        </a:folHlink>
      </a:clrScheme>
      <a:clrMap bg1="lt1" tx1="dk1" bg2="lt2" tx2="dk2" accent1="accent1" accent2="accent2" accent3="accent3" accent4="accent4" accent5="accent5" accent6="accent6" hlink="hlink" folHlink="folHlink"/>
    </a:extraClrScheme>
    <a:extraClrScheme>
      <a:clrScheme name="2_EPS_Custom_print 6">
        <a:dk1>
          <a:srgbClr val="000000"/>
        </a:dk1>
        <a:lt1>
          <a:srgbClr val="FFFFFF"/>
        </a:lt1>
        <a:dk2>
          <a:srgbClr val="287AC8"/>
        </a:dk2>
        <a:lt2>
          <a:srgbClr val="4D4D4D"/>
        </a:lt2>
        <a:accent1>
          <a:srgbClr val="00A1FA"/>
        </a:accent1>
        <a:accent2>
          <a:srgbClr val="008000"/>
        </a:accent2>
        <a:accent3>
          <a:srgbClr val="FFFFFF"/>
        </a:accent3>
        <a:accent4>
          <a:srgbClr val="000000"/>
        </a:accent4>
        <a:accent5>
          <a:srgbClr val="AACDFC"/>
        </a:accent5>
        <a:accent6>
          <a:srgbClr val="007300"/>
        </a:accent6>
        <a:hlink>
          <a:srgbClr val="E4BE00"/>
        </a:hlink>
        <a:folHlink>
          <a:srgbClr val="AF0703"/>
        </a:folHlink>
      </a:clrScheme>
      <a:clrMap bg1="lt1" tx1="dk1" bg2="lt2" tx2="dk2" accent1="accent1" accent2="accent2" accent3="accent3" accent4="accent4" accent5="accent5" accent6="accent6" hlink="hlink" folHlink="folHlink"/>
    </a:extraClrScheme>
    <a:extraClrScheme>
      <a:clrScheme name="2_EPS_Custom_print 7">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93FF93"/>
        </a:folHlink>
      </a:clrScheme>
      <a:clrMap bg1="lt1" tx1="dk1" bg2="lt2" tx2="dk2" accent1="accent1" accent2="accent2" accent3="accent3" accent4="accent4" accent5="accent5" accent6="accent6" hlink="hlink" folHlink="folHlink"/>
    </a:extraClrScheme>
    <a:extraClrScheme>
      <a:clrScheme name="2_EPS_Custom_print 8">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0B8173"/>
        </a:folHlink>
      </a:clrScheme>
      <a:clrMap bg1="lt1" tx1="dk1" bg2="lt2" tx2="dk2" accent1="accent1" accent2="accent2" accent3="accent3" accent4="accent4" accent5="accent5" accent6="accent6" hlink="hlink" folHlink="folHlink"/>
    </a:extraClrScheme>
    <a:extraClrScheme>
      <a:clrScheme name="2_EPS_Custom_print 9">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BC0024"/>
        </a:folHlink>
      </a:clrScheme>
      <a:clrMap bg1="lt1" tx1="dk1" bg2="lt2" tx2="dk2" accent1="accent1" accent2="accent2" accent3="accent3" accent4="accent4" accent5="accent5" accent6="accent6" hlink="hlink" folHlink="folHlink"/>
    </a:extraClrScheme>
    <a:extraClrScheme>
      <a:clrScheme name="2_EPS_Custom_print 10">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262674"/>
        </a:folHlink>
      </a:clrScheme>
      <a:clrMap bg1="lt1" tx1="dk1" bg2="lt2" tx2="dk2" accent1="accent1" accent2="accent2" accent3="accent3" accent4="accent4" accent5="accent5" accent6="accent6" hlink="hlink" folHlink="folHlink"/>
    </a:extraClrScheme>
    <a:extraClrScheme>
      <a:clrScheme name="2_EPS_Custom_print 11">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08406E"/>
        </a:folHlink>
      </a:clrScheme>
      <a:clrMap bg1="lt1" tx1="dk1" bg2="lt2" tx2="dk2" accent1="accent1" accent2="accent2" accent3="accent3" accent4="accent4" accent5="accent5" accent6="accent6" hlink="hlink" folHlink="folHlink"/>
    </a:extraClrScheme>
    <a:extraClrScheme>
      <a:clrScheme name="2_EPS_Custom_print 12">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08406E"/>
        </a:hlink>
        <a:folHlink>
          <a:srgbClr val="08406E"/>
        </a:folHlink>
      </a:clrScheme>
      <a:clrMap bg1="lt1" tx1="dk1" bg2="lt2" tx2="dk2" accent1="accent1" accent2="accent2" accent3="accent3" accent4="accent4" accent5="accent5" accent6="accent6" hlink="hlink" folHlink="folHlink"/>
    </a:extraClrScheme>
    <a:extraClrScheme>
      <a:clrScheme name="2_EPS_Custom_print 13">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104058"/>
        </a:hlink>
        <a:folHlink>
          <a:srgbClr val="08406E"/>
        </a:folHlink>
      </a:clrScheme>
      <a:clrMap bg1="lt1" tx1="dk1" bg2="lt2" tx2="dk2" accent1="accent1" accent2="accent2" accent3="accent3" accent4="accent4" accent5="accent5" accent6="accent6" hlink="hlink" folHlink="folHlink"/>
    </a:extraClrScheme>
    <a:extraClrScheme>
      <a:clrScheme name="2_EPS_Custom_print 14">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364068"/>
        </a:hlink>
        <a:folHlink>
          <a:srgbClr val="08406E"/>
        </a:folHlink>
      </a:clrScheme>
      <a:clrMap bg1="lt1" tx1="dk1" bg2="lt2" tx2="dk2" accent1="accent1" accent2="accent2" accent3="accent3" accent4="accent4" accent5="accent5" accent6="accent6" hlink="hlink" folHlink="folHlink"/>
    </a:extraClrScheme>
    <a:extraClrScheme>
      <a:clrScheme name="2_EPS_Custom_print 15">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273D6F"/>
        </a:hlink>
        <a:folHlink>
          <a:srgbClr val="99FF99"/>
        </a:folHlink>
      </a:clrScheme>
      <a:clrMap bg1="lt1" tx1="dk1" bg2="lt2" tx2="dk2" accent1="accent1" accent2="accent2" accent3="accent3" accent4="accent4" accent5="accent5" accent6="accent6" hlink="hlink" folHlink="folHlink"/>
    </a:extraClrScheme>
    <a:extraClrScheme>
      <a:clrScheme name="2_EPS_Custom_print 16">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273D6F"/>
        </a:hlink>
        <a:folHlink>
          <a:srgbClr val="CCFF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FTNT Template</Template>
  <TotalTime>8583</TotalTime>
  <Words>1013</Words>
  <Application>Microsoft Office PowerPoint</Application>
  <PresentationFormat>On-screen Show (4:3)</PresentationFormat>
  <Paragraphs>158</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FTNT Template</vt:lpstr>
      <vt:lpstr>Slide 1</vt:lpstr>
      <vt:lpstr>A Structured Approach for Maximum Protection</vt:lpstr>
      <vt:lpstr>Network Diagram</vt:lpstr>
      <vt:lpstr>Demo Simulating Attack Lifecycle</vt:lpstr>
      <vt:lpstr>Live demo!</vt:lpstr>
      <vt:lpstr> Test 1 - Initial Infection</vt:lpstr>
      <vt:lpstr> Test 2 – Call Back to Botnet</vt:lpstr>
      <vt:lpstr> Test 3 – Further Malware Delivery</vt:lpstr>
      <vt:lpstr>Slide 9</vt:lpstr>
      <vt:lpstr>Q &amp; A</vt:lpstr>
      <vt:lpstr>Slide 11</vt:lpstr>
    </vt:vector>
  </TitlesOfParts>
  <Company>Fortinet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Alain Forcioli</dc:creator>
  <cp:lastModifiedBy>asoumillac</cp:lastModifiedBy>
  <cp:revision>495</cp:revision>
  <dcterms:created xsi:type="dcterms:W3CDTF">2014-03-10T13:23:23Z</dcterms:created>
  <dcterms:modified xsi:type="dcterms:W3CDTF">2014-10-16T07:43:12Z</dcterms:modified>
</cp:coreProperties>
</file>